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2" r:id="rId2"/>
  </p:sldMasterIdLst>
  <p:notesMasterIdLst>
    <p:notesMasterId r:id="rId64"/>
  </p:notesMasterIdLst>
  <p:sldIdLst>
    <p:sldId id="256" r:id="rId3"/>
    <p:sldId id="259" r:id="rId4"/>
    <p:sldId id="260" r:id="rId5"/>
    <p:sldId id="257" r:id="rId6"/>
    <p:sldId id="258" r:id="rId7"/>
    <p:sldId id="1077" r:id="rId8"/>
    <p:sldId id="3038" r:id="rId9"/>
    <p:sldId id="1445" r:id="rId10"/>
    <p:sldId id="1446" r:id="rId11"/>
    <p:sldId id="1220" r:id="rId12"/>
    <p:sldId id="2376" r:id="rId13"/>
    <p:sldId id="4649" r:id="rId14"/>
    <p:sldId id="4608" r:id="rId15"/>
    <p:sldId id="4610" r:id="rId16"/>
    <p:sldId id="4650" r:id="rId17"/>
    <p:sldId id="4063" r:id="rId18"/>
    <p:sldId id="4058" r:id="rId19"/>
    <p:sldId id="4062" r:id="rId20"/>
    <p:sldId id="4061" r:id="rId21"/>
    <p:sldId id="4060" r:id="rId22"/>
    <p:sldId id="4066" r:id="rId23"/>
    <p:sldId id="4651" r:id="rId24"/>
    <p:sldId id="4652" r:id="rId25"/>
    <p:sldId id="308" r:id="rId26"/>
    <p:sldId id="261" r:id="rId27"/>
    <p:sldId id="286" r:id="rId28"/>
    <p:sldId id="287" r:id="rId29"/>
    <p:sldId id="309" r:id="rId30"/>
    <p:sldId id="4878" r:id="rId31"/>
    <p:sldId id="1520" r:id="rId32"/>
    <p:sldId id="1132" r:id="rId33"/>
    <p:sldId id="2709" r:id="rId34"/>
    <p:sldId id="1391" r:id="rId35"/>
    <p:sldId id="3194" r:id="rId36"/>
    <p:sldId id="3195" r:id="rId37"/>
    <p:sldId id="3196" r:id="rId38"/>
    <p:sldId id="3197" r:id="rId39"/>
    <p:sldId id="3198" r:id="rId40"/>
    <p:sldId id="1392" r:id="rId41"/>
    <p:sldId id="1430" r:id="rId42"/>
    <p:sldId id="310" r:id="rId43"/>
    <p:sldId id="311" r:id="rId44"/>
    <p:sldId id="313" r:id="rId45"/>
    <p:sldId id="263" r:id="rId46"/>
    <p:sldId id="266" r:id="rId47"/>
    <p:sldId id="294" r:id="rId48"/>
    <p:sldId id="317" r:id="rId49"/>
    <p:sldId id="314" r:id="rId50"/>
    <p:sldId id="297" r:id="rId51"/>
    <p:sldId id="298" r:id="rId52"/>
    <p:sldId id="265" r:id="rId53"/>
    <p:sldId id="280" r:id="rId54"/>
    <p:sldId id="315" r:id="rId55"/>
    <p:sldId id="289" r:id="rId56"/>
    <p:sldId id="290" r:id="rId57"/>
    <p:sldId id="291" r:id="rId58"/>
    <p:sldId id="288" r:id="rId59"/>
    <p:sldId id="312" r:id="rId60"/>
    <p:sldId id="264" r:id="rId61"/>
    <p:sldId id="293" r:id="rId62"/>
    <p:sldId id="262" r:id="rId63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65"/>
      <p:bold r:id="rId66"/>
    </p:embeddedFont>
    <p:embeddedFont>
      <p:font typeface="Amatic SC" panose="00000500000000000000" pitchFamily="2" charset="-79"/>
      <p:regular r:id="rId67"/>
      <p:bold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alibri Light" panose="020F0302020204030204" pitchFamily="34" charset="0"/>
      <p:regular r:id="rId73"/>
      <p:italic r:id="rId74"/>
    </p:embeddedFont>
    <p:embeddedFont>
      <p:font typeface="Constantia" panose="02030602050306030303" pitchFamily="18" charset="0"/>
      <p:regular r:id="rId75"/>
      <p:bold r:id="rId76"/>
      <p:italic r:id="rId77"/>
      <p:boldItalic r:id="rId78"/>
    </p:embeddedFont>
    <p:embeddedFont>
      <p:font typeface="Merriweather" panose="00000500000000000000" pitchFamily="2" charset="0"/>
      <p:regular r:id="rId79"/>
      <p:bold r:id="rId80"/>
      <p:italic r:id="rId81"/>
      <p:boldItalic r:id="rId82"/>
    </p:embeddedFont>
    <p:embeddedFont>
      <p:font typeface="Tahoma" panose="020B0604030504040204" pitchFamily="34" charset="0"/>
      <p:regular r:id="rId83"/>
      <p:bold r:id="rId84"/>
    </p:embeddedFont>
    <p:embeddedFont>
      <p:font typeface="Traditional Arabic" panose="02020603050405020304" pitchFamily="18" charset="-78"/>
      <p:regular r:id="rId85"/>
      <p:bold r:id="rId86"/>
    </p:embeddedFont>
    <p:embeddedFont>
      <p:font typeface="Wingdings 2" panose="05020102010507070707" pitchFamily="18" charset="2"/>
      <p:regular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ED3573-8C69-4FAD-825A-46594515393C}">
  <a:tblStyle styleId="{D0ED3573-8C69-4FAD-825A-46594515393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6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84" Type="http://schemas.openxmlformats.org/officeDocument/2006/relationships/font" Target="fonts/font20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87" Type="http://schemas.openxmlformats.org/officeDocument/2006/relationships/font" Target="fonts/font23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18.fntdata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87CDAC-090B-4DB6-9493-8D510CEBA1E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38A9C8C-BD4B-4706-B364-2E8EDBDFF12B}">
      <dgm:prSet phldrT="[Text]" custT="1"/>
      <dgm:spPr/>
      <dgm:t>
        <a:bodyPr/>
        <a:lstStyle/>
        <a:p>
          <a:r>
            <a:rPr lang="en-US" sz="1600" dirty="0"/>
            <a:t>2005</a:t>
          </a:r>
          <a:endParaRPr lang="en-US" sz="1000" dirty="0"/>
        </a:p>
      </dgm:t>
    </dgm:pt>
    <dgm:pt modelId="{CCC9DB53-F0D4-4243-A4AC-55D2C2BD672E}" type="parTrans" cxnId="{092D893C-24F3-4FAF-A5B2-CAEEFC08F269}">
      <dgm:prSet/>
      <dgm:spPr/>
      <dgm:t>
        <a:bodyPr/>
        <a:lstStyle/>
        <a:p>
          <a:endParaRPr lang="en-US"/>
        </a:p>
      </dgm:t>
    </dgm:pt>
    <dgm:pt modelId="{C0FA63C0-6B72-4229-BE16-3CF05DAF4463}" type="sibTrans" cxnId="{092D893C-24F3-4FAF-A5B2-CAEEFC08F269}">
      <dgm:prSet/>
      <dgm:spPr/>
      <dgm:t>
        <a:bodyPr/>
        <a:lstStyle/>
        <a:p>
          <a:endParaRPr lang="en-US"/>
        </a:p>
      </dgm:t>
    </dgm:pt>
    <dgm:pt modelId="{3B90AC52-8681-49DD-AC13-12C3E48A0518}">
      <dgm:prSet phldrT="[Text]" custT="1"/>
      <dgm:spPr/>
      <dgm:t>
        <a:bodyPr/>
        <a:lstStyle/>
        <a:p>
          <a:r>
            <a:rPr lang="en-US" sz="1500" dirty="0"/>
            <a:t>2009</a:t>
          </a:r>
        </a:p>
      </dgm:t>
    </dgm:pt>
    <dgm:pt modelId="{A2BED866-F159-4893-820C-3C036747C2A8}" type="parTrans" cxnId="{D4077AC3-A896-4DAF-9C19-FD2CBA15F4B6}">
      <dgm:prSet/>
      <dgm:spPr/>
      <dgm:t>
        <a:bodyPr/>
        <a:lstStyle/>
        <a:p>
          <a:endParaRPr lang="en-US"/>
        </a:p>
      </dgm:t>
    </dgm:pt>
    <dgm:pt modelId="{E89C0491-8B8D-472E-9B88-C852646E8701}" type="sibTrans" cxnId="{D4077AC3-A896-4DAF-9C19-FD2CBA15F4B6}">
      <dgm:prSet/>
      <dgm:spPr/>
      <dgm:t>
        <a:bodyPr/>
        <a:lstStyle/>
        <a:p>
          <a:endParaRPr lang="en-US"/>
        </a:p>
      </dgm:t>
    </dgm:pt>
    <dgm:pt modelId="{60747667-5760-4707-86FB-CC4B3A88AB0F}">
      <dgm:prSet phldrT="[Text]" custT="1"/>
      <dgm:spPr/>
      <dgm:t>
        <a:bodyPr/>
        <a:lstStyle/>
        <a:p>
          <a:r>
            <a:rPr lang="en-US" sz="1500" dirty="0"/>
            <a:t>2014</a:t>
          </a:r>
        </a:p>
      </dgm:t>
    </dgm:pt>
    <dgm:pt modelId="{2BDB6946-5F74-4D91-91C3-B0960239FB7B}" type="parTrans" cxnId="{9857C244-E4C2-4C92-8ACC-731AA15F3286}">
      <dgm:prSet/>
      <dgm:spPr/>
      <dgm:t>
        <a:bodyPr/>
        <a:lstStyle/>
        <a:p>
          <a:endParaRPr lang="en-US"/>
        </a:p>
      </dgm:t>
    </dgm:pt>
    <dgm:pt modelId="{3E310C2E-0EB6-4F8C-B41E-4DC7A27A9849}" type="sibTrans" cxnId="{9857C244-E4C2-4C92-8ACC-731AA15F3286}">
      <dgm:prSet/>
      <dgm:spPr/>
      <dgm:t>
        <a:bodyPr/>
        <a:lstStyle/>
        <a:p>
          <a:endParaRPr lang="en-US"/>
        </a:p>
      </dgm:t>
    </dgm:pt>
    <dgm:pt modelId="{40DBFC0F-2885-466C-A1F0-3AD2E619E980}">
      <dgm:prSet phldrT="[Text]" custT="1"/>
      <dgm:spPr/>
      <dgm:t>
        <a:bodyPr/>
        <a:lstStyle/>
        <a:p>
          <a:r>
            <a:rPr lang="en-US" sz="1500" dirty="0"/>
            <a:t>2018</a:t>
          </a:r>
        </a:p>
      </dgm:t>
    </dgm:pt>
    <dgm:pt modelId="{A17C9F47-3B53-4229-B53A-63EB3C584E01}" type="parTrans" cxnId="{7B2AB367-AAF9-4412-B7A6-1D8351694D84}">
      <dgm:prSet/>
      <dgm:spPr/>
      <dgm:t>
        <a:bodyPr/>
        <a:lstStyle/>
        <a:p>
          <a:endParaRPr lang="en-US"/>
        </a:p>
      </dgm:t>
    </dgm:pt>
    <dgm:pt modelId="{298E0E9A-064E-4197-B817-10F939C0B1A9}" type="sibTrans" cxnId="{7B2AB367-AAF9-4412-B7A6-1D8351694D84}">
      <dgm:prSet/>
      <dgm:spPr/>
      <dgm:t>
        <a:bodyPr/>
        <a:lstStyle/>
        <a:p>
          <a:endParaRPr lang="en-US"/>
        </a:p>
      </dgm:t>
    </dgm:pt>
    <dgm:pt modelId="{D0E02039-7B4E-4F18-A97C-314AA3B18331}" type="pres">
      <dgm:prSet presAssocID="{B887CDAC-090B-4DB6-9493-8D510CEBA1E5}" presName="Name0" presStyleCnt="0">
        <dgm:presLayoutVars>
          <dgm:dir/>
          <dgm:resizeHandles val="exact"/>
        </dgm:presLayoutVars>
      </dgm:prSet>
      <dgm:spPr/>
    </dgm:pt>
    <dgm:pt modelId="{A9362BC4-8FAD-4390-B2DA-4F5705992587}" type="pres">
      <dgm:prSet presAssocID="{B887CDAC-090B-4DB6-9493-8D510CEBA1E5}" presName="arrow" presStyleLbl="bgShp" presStyleIdx="0" presStyleCnt="1"/>
      <dgm:spPr/>
    </dgm:pt>
    <dgm:pt modelId="{38D58BCA-4BE4-4BCF-97ED-37BCB62485C6}" type="pres">
      <dgm:prSet presAssocID="{B887CDAC-090B-4DB6-9493-8D510CEBA1E5}" presName="points" presStyleCnt="0"/>
      <dgm:spPr/>
    </dgm:pt>
    <dgm:pt modelId="{63291BEF-26DF-44EA-9D4C-9EAA5BDA0550}" type="pres">
      <dgm:prSet presAssocID="{F38A9C8C-BD4B-4706-B364-2E8EDBDFF12B}" presName="compositeA" presStyleCnt="0"/>
      <dgm:spPr/>
    </dgm:pt>
    <dgm:pt modelId="{9F577F4A-40B6-48F0-8450-6266DCAF2B76}" type="pres">
      <dgm:prSet presAssocID="{F38A9C8C-BD4B-4706-B364-2E8EDBDFF12B}" presName="textA" presStyleLbl="revTx" presStyleIdx="0" presStyleCnt="4">
        <dgm:presLayoutVars>
          <dgm:bulletEnabled val="1"/>
        </dgm:presLayoutVars>
      </dgm:prSet>
      <dgm:spPr/>
    </dgm:pt>
    <dgm:pt modelId="{04B420EF-6099-48AE-854B-E2E781F6600B}" type="pres">
      <dgm:prSet presAssocID="{F38A9C8C-BD4B-4706-B364-2E8EDBDFF12B}" presName="circleA" presStyleLbl="node1" presStyleIdx="0" presStyleCnt="4"/>
      <dgm:spPr/>
    </dgm:pt>
    <dgm:pt modelId="{E91A4FEA-7E60-4732-BE09-4B82342C549D}" type="pres">
      <dgm:prSet presAssocID="{F38A9C8C-BD4B-4706-B364-2E8EDBDFF12B}" presName="spaceA" presStyleCnt="0"/>
      <dgm:spPr/>
    </dgm:pt>
    <dgm:pt modelId="{67024D61-09A4-4E66-AFFF-2F7032B49C3E}" type="pres">
      <dgm:prSet presAssocID="{C0FA63C0-6B72-4229-BE16-3CF05DAF4463}" presName="space" presStyleCnt="0"/>
      <dgm:spPr/>
    </dgm:pt>
    <dgm:pt modelId="{B0CFE68D-49D8-4078-9398-5536889E5189}" type="pres">
      <dgm:prSet presAssocID="{3B90AC52-8681-49DD-AC13-12C3E48A0518}" presName="compositeB" presStyleCnt="0"/>
      <dgm:spPr/>
    </dgm:pt>
    <dgm:pt modelId="{1988637E-4A3D-45F4-BD83-0000C82EA00D}" type="pres">
      <dgm:prSet presAssocID="{3B90AC52-8681-49DD-AC13-12C3E48A0518}" presName="textB" presStyleLbl="revTx" presStyleIdx="1" presStyleCnt="4">
        <dgm:presLayoutVars>
          <dgm:bulletEnabled val="1"/>
        </dgm:presLayoutVars>
      </dgm:prSet>
      <dgm:spPr/>
    </dgm:pt>
    <dgm:pt modelId="{1BAEF325-9ECC-4F30-A23F-AF9A0B8DA887}" type="pres">
      <dgm:prSet presAssocID="{3B90AC52-8681-49DD-AC13-12C3E48A0518}" presName="circleB" presStyleLbl="node1" presStyleIdx="1" presStyleCnt="4"/>
      <dgm:spPr/>
    </dgm:pt>
    <dgm:pt modelId="{A6EDE24F-928F-46CA-A5F0-BA0053E3B6FA}" type="pres">
      <dgm:prSet presAssocID="{3B90AC52-8681-49DD-AC13-12C3E48A0518}" presName="spaceB" presStyleCnt="0"/>
      <dgm:spPr/>
    </dgm:pt>
    <dgm:pt modelId="{57D114AD-5395-4248-9B1D-5D0DA3729670}" type="pres">
      <dgm:prSet presAssocID="{E89C0491-8B8D-472E-9B88-C852646E8701}" presName="space" presStyleCnt="0"/>
      <dgm:spPr/>
    </dgm:pt>
    <dgm:pt modelId="{527C60FF-D288-47D4-BB83-38E9C2AC20D0}" type="pres">
      <dgm:prSet presAssocID="{60747667-5760-4707-86FB-CC4B3A88AB0F}" presName="compositeA" presStyleCnt="0"/>
      <dgm:spPr/>
    </dgm:pt>
    <dgm:pt modelId="{57DE33F1-D43A-40E8-9191-CE1A91991DA9}" type="pres">
      <dgm:prSet presAssocID="{60747667-5760-4707-86FB-CC4B3A88AB0F}" presName="textA" presStyleLbl="revTx" presStyleIdx="2" presStyleCnt="4">
        <dgm:presLayoutVars>
          <dgm:bulletEnabled val="1"/>
        </dgm:presLayoutVars>
      </dgm:prSet>
      <dgm:spPr/>
    </dgm:pt>
    <dgm:pt modelId="{E8274065-785C-4735-A09F-1E4BA7C9141E}" type="pres">
      <dgm:prSet presAssocID="{60747667-5760-4707-86FB-CC4B3A88AB0F}" presName="circleA" presStyleLbl="node1" presStyleIdx="2" presStyleCnt="4"/>
      <dgm:spPr/>
    </dgm:pt>
    <dgm:pt modelId="{F7FAA830-812A-49CC-A6B8-353F49CB28BE}" type="pres">
      <dgm:prSet presAssocID="{60747667-5760-4707-86FB-CC4B3A88AB0F}" presName="spaceA" presStyleCnt="0"/>
      <dgm:spPr/>
    </dgm:pt>
    <dgm:pt modelId="{567D4572-F42A-47E2-B4D3-42AFC7C8B29B}" type="pres">
      <dgm:prSet presAssocID="{3E310C2E-0EB6-4F8C-B41E-4DC7A27A9849}" presName="space" presStyleCnt="0"/>
      <dgm:spPr/>
    </dgm:pt>
    <dgm:pt modelId="{F52F040C-7CB0-4557-A672-ED33FDE6CC0A}" type="pres">
      <dgm:prSet presAssocID="{40DBFC0F-2885-466C-A1F0-3AD2E619E980}" presName="compositeB" presStyleCnt="0"/>
      <dgm:spPr/>
    </dgm:pt>
    <dgm:pt modelId="{D1708ACF-E3C3-4A9B-9095-0798B2420817}" type="pres">
      <dgm:prSet presAssocID="{40DBFC0F-2885-466C-A1F0-3AD2E619E980}" presName="textB" presStyleLbl="revTx" presStyleIdx="3" presStyleCnt="4">
        <dgm:presLayoutVars>
          <dgm:bulletEnabled val="1"/>
        </dgm:presLayoutVars>
      </dgm:prSet>
      <dgm:spPr/>
    </dgm:pt>
    <dgm:pt modelId="{57C30851-12E4-4B17-8034-BD71A37E6120}" type="pres">
      <dgm:prSet presAssocID="{40DBFC0F-2885-466C-A1F0-3AD2E619E980}" presName="circleB" presStyleLbl="node1" presStyleIdx="3" presStyleCnt="4"/>
      <dgm:spPr/>
    </dgm:pt>
    <dgm:pt modelId="{82CD21CF-CFCC-4154-B766-157FE72F31FD}" type="pres">
      <dgm:prSet presAssocID="{40DBFC0F-2885-466C-A1F0-3AD2E619E980}" presName="spaceB" presStyleCnt="0"/>
      <dgm:spPr/>
    </dgm:pt>
  </dgm:ptLst>
  <dgm:cxnLst>
    <dgm:cxn modelId="{092D893C-24F3-4FAF-A5B2-CAEEFC08F269}" srcId="{B887CDAC-090B-4DB6-9493-8D510CEBA1E5}" destId="{F38A9C8C-BD4B-4706-B364-2E8EDBDFF12B}" srcOrd="0" destOrd="0" parTransId="{CCC9DB53-F0D4-4243-A4AC-55D2C2BD672E}" sibTransId="{C0FA63C0-6B72-4229-BE16-3CF05DAF4463}"/>
    <dgm:cxn modelId="{2BE1D943-20D8-44B2-A86D-ADF7B5AD64D1}" type="presOf" srcId="{F38A9C8C-BD4B-4706-B364-2E8EDBDFF12B}" destId="{9F577F4A-40B6-48F0-8450-6266DCAF2B76}" srcOrd="0" destOrd="0" presId="urn:microsoft.com/office/officeart/2005/8/layout/hProcess11"/>
    <dgm:cxn modelId="{9857C244-E4C2-4C92-8ACC-731AA15F3286}" srcId="{B887CDAC-090B-4DB6-9493-8D510CEBA1E5}" destId="{60747667-5760-4707-86FB-CC4B3A88AB0F}" srcOrd="2" destOrd="0" parTransId="{2BDB6946-5F74-4D91-91C3-B0960239FB7B}" sibTransId="{3E310C2E-0EB6-4F8C-B41E-4DC7A27A9849}"/>
    <dgm:cxn modelId="{7B2AB367-AAF9-4412-B7A6-1D8351694D84}" srcId="{B887CDAC-090B-4DB6-9493-8D510CEBA1E5}" destId="{40DBFC0F-2885-466C-A1F0-3AD2E619E980}" srcOrd="3" destOrd="0" parTransId="{A17C9F47-3B53-4229-B53A-63EB3C584E01}" sibTransId="{298E0E9A-064E-4197-B817-10F939C0B1A9}"/>
    <dgm:cxn modelId="{CC86E24C-3D71-4486-AFB5-3B4D0D2C7910}" type="presOf" srcId="{3B90AC52-8681-49DD-AC13-12C3E48A0518}" destId="{1988637E-4A3D-45F4-BD83-0000C82EA00D}" srcOrd="0" destOrd="0" presId="urn:microsoft.com/office/officeart/2005/8/layout/hProcess11"/>
    <dgm:cxn modelId="{3144D376-2EB3-4760-9C08-B18096A454B1}" type="presOf" srcId="{60747667-5760-4707-86FB-CC4B3A88AB0F}" destId="{57DE33F1-D43A-40E8-9191-CE1A91991DA9}" srcOrd="0" destOrd="0" presId="urn:microsoft.com/office/officeart/2005/8/layout/hProcess11"/>
    <dgm:cxn modelId="{64967C87-C571-40CF-B79D-BA7C7094F56A}" type="presOf" srcId="{B887CDAC-090B-4DB6-9493-8D510CEBA1E5}" destId="{D0E02039-7B4E-4F18-A97C-314AA3B18331}" srcOrd="0" destOrd="0" presId="urn:microsoft.com/office/officeart/2005/8/layout/hProcess11"/>
    <dgm:cxn modelId="{BFF215B8-3FBC-42E6-BB9D-3FBC6ED58BA2}" type="presOf" srcId="{40DBFC0F-2885-466C-A1F0-3AD2E619E980}" destId="{D1708ACF-E3C3-4A9B-9095-0798B2420817}" srcOrd="0" destOrd="0" presId="urn:microsoft.com/office/officeart/2005/8/layout/hProcess11"/>
    <dgm:cxn modelId="{D4077AC3-A896-4DAF-9C19-FD2CBA15F4B6}" srcId="{B887CDAC-090B-4DB6-9493-8D510CEBA1E5}" destId="{3B90AC52-8681-49DD-AC13-12C3E48A0518}" srcOrd="1" destOrd="0" parTransId="{A2BED866-F159-4893-820C-3C036747C2A8}" sibTransId="{E89C0491-8B8D-472E-9B88-C852646E8701}"/>
    <dgm:cxn modelId="{47CF9828-0F39-4BBD-B466-7CD120AF6577}" type="presParOf" srcId="{D0E02039-7B4E-4F18-A97C-314AA3B18331}" destId="{A9362BC4-8FAD-4390-B2DA-4F5705992587}" srcOrd="0" destOrd="0" presId="urn:microsoft.com/office/officeart/2005/8/layout/hProcess11"/>
    <dgm:cxn modelId="{2BDD7968-0AF5-426F-96AE-119E520B1D50}" type="presParOf" srcId="{D0E02039-7B4E-4F18-A97C-314AA3B18331}" destId="{38D58BCA-4BE4-4BCF-97ED-37BCB62485C6}" srcOrd="1" destOrd="0" presId="urn:microsoft.com/office/officeart/2005/8/layout/hProcess11"/>
    <dgm:cxn modelId="{81BBECF6-CA1D-4391-A0A8-CAFBCA31447A}" type="presParOf" srcId="{38D58BCA-4BE4-4BCF-97ED-37BCB62485C6}" destId="{63291BEF-26DF-44EA-9D4C-9EAA5BDA0550}" srcOrd="0" destOrd="0" presId="urn:microsoft.com/office/officeart/2005/8/layout/hProcess11"/>
    <dgm:cxn modelId="{003E15C0-4D3E-4960-B620-FD0128BD8417}" type="presParOf" srcId="{63291BEF-26DF-44EA-9D4C-9EAA5BDA0550}" destId="{9F577F4A-40B6-48F0-8450-6266DCAF2B76}" srcOrd="0" destOrd="0" presId="urn:microsoft.com/office/officeart/2005/8/layout/hProcess11"/>
    <dgm:cxn modelId="{4D8B8E49-9187-4DF2-BB38-6E4BF6CE4719}" type="presParOf" srcId="{63291BEF-26DF-44EA-9D4C-9EAA5BDA0550}" destId="{04B420EF-6099-48AE-854B-E2E781F6600B}" srcOrd="1" destOrd="0" presId="urn:microsoft.com/office/officeart/2005/8/layout/hProcess11"/>
    <dgm:cxn modelId="{52FC3946-C33A-49A5-BC4B-0B9256719813}" type="presParOf" srcId="{63291BEF-26DF-44EA-9D4C-9EAA5BDA0550}" destId="{E91A4FEA-7E60-4732-BE09-4B82342C549D}" srcOrd="2" destOrd="0" presId="urn:microsoft.com/office/officeart/2005/8/layout/hProcess11"/>
    <dgm:cxn modelId="{8A8D1007-A8D8-4619-B1D6-5EC7C9150E24}" type="presParOf" srcId="{38D58BCA-4BE4-4BCF-97ED-37BCB62485C6}" destId="{67024D61-09A4-4E66-AFFF-2F7032B49C3E}" srcOrd="1" destOrd="0" presId="urn:microsoft.com/office/officeart/2005/8/layout/hProcess11"/>
    <dgm:cxn modelId="{EE437B1B-9DA4-4919-BD6A-C323D535BDED}" type="presParOf" srcId="{38D58BCA-4BE4-4BCF-97ED-37BCB62485C6}" destId="{B0CFE68D-49D8-4078-9398-5536889E5189}" srcOrd="2" destOrd="0" presId="urn:microsoft.com/office/officeart/2005/8/layout/hProcess11"/>
    <dgm:cxn modelId="{ACBD8E58-FBBC-426B-87B0-17ED73B5C653}" type="presParOf" srcId="{B0CFE68D-49D8-4078-9398-5536889E5189}" destId="{1988637E-4A3D-45F4-BD83-0000C82EA00D}" srcOrd="0" destOrd="0" presId="urn:microsoft.com/office/officeart/2005/8/layout/hProcess11"/>
    <dgm:cxn modelId="{3EAE8FBD-E0C7-4CF2-9255-1B91449EBDD8}" type="presParOf" srcId="{B0CFE68D-49D8-4078-9398-5536889E5189}" destId="{1BAEF325-9ECC-4F30-A23F-AF9A0B8DA887}" srcOrd="1" destOrd="0" presId="urn:microsoft.com/office/officeart/2005/8/layout/hProcess11"/>
    <dgm:cxn modelId="{02ADD561-908F-482E-8DE1-BB3A7FF98D64}" type="presParOf" srcId="{B0CFE68D-49D8-4078-9398-5536889E5189}" destId="{A6EDE24F-928F-46CA-A5F0-BA0053E3B6FA}" srcOrd="2" destOrd="0" presId="urn:microsoft.com/office/officeart/2005/8/layout/hProcess11"/>
    <dgm:cxn modelId="{CDEA17C8-C6BE-4DE1-87E2-9DA5DBB9CC58}" type="presParOf" srcId="{38D58BCA-4BE4-4BCF-97ED-37BCB62485C6}" destId="{57D114AD-5395-4248-9B1D-5D0DA3729670}" srcOrd="3" destOrd="0" presId="urn:microsoft.com/office/officeart/2005/8/layout/hProcess11"/>
    <dgm:cxn modelId="{C0C0F62A-C7E0-45E3-9BEC-316916B73B90}" type="presParOf" srcId="{38D58BCA-4BE4-4BCF-97ED-37BCB62485C6}" destId="{527C60FF-D288-47D4-BB83-38E9C2AC20D0}" srcOrd="4" destOrd="0" presId="urn:microsoft.com/office/officeart/2005/8/layout/hProcess11"/>
    <dgm:cxn modelId="{3ADC4E2F-51AE-4205-9BB2-18D50875B312}" type="presParOf" srcId="{527C60FF-D288-47D4-BB83-38E9C2AC20D0}" destId="{57DE33F1-D43A-40E8-9191-CE1A91991DA9}" srcOrd="0" destOrd="0" presId="urn:microsoft.com/office/officeart/2005/8/layout/hProcess11"/>
    <dgm:cxn modelId="{9CCE62E4-F071-472A-B1D3-34261EE1CE21}" type="presParOf" srcId="{527C60FF-D288-47D4-BB83-38E9C2AC20D0}" destId="{E8274065-785C-4735-A09F-1E4BA7C9141E}" srcOrd="1" destOrd="0" presId="urn:microsoft.com/office/officeart/2005/8/layout/hProcess11"/>
    <dgm:cxn modelId="{E6F0B7B6-B23E-4BD5-ADE8-4B004C880B11}" type="presParOf" srcId="{527C60FF-D288-47D4-BB83-38E9C2AC20D0}" destId="{F7FAA830-812A-49CC-A6B8-353F49CB28BE}" srcOrd="2" destOrd="0" presId="urn:microsoft.com/office/officeart/2005/8/layout/hProcess11"/>
    <dgm:cxn modelId="{6CCF3B68-E271-4A73-9A37-B0ED3AFB0F0C}" type="presParOf" srcId="{38D58BCA-4BE4-4BCF-97ED-37BCB62485C6}" destId="{567D4572-F42A-47E2-B4D3-42AFC7C8B29B}" srcOrd="5" destOrd="0" presId="urn:microsoft.com/office/officeart/2005/8/layout/hProcess11"/>
    <dgm:cxn modelId="{7119AE93-27C1-409A-8DAA-1D78521F75D9}" type="presParOf" srcId="{38D58BCA-4BE4-4BCF-97ED-37BCB62485C6}" destId="{F52F040C-7CB0-4557-A672-ED33FDE6CC0A}" srcOrd="6" destOrd="0" presId="urn:microsoft.com/office/officeart/2005/8/layout/hProcess11"/>
    <dgm:cxn modelId="{E4840B51-580C-44A8-9C6E-B7D29D302D88}" type="presParOf" srcId="{F52F040C-7CB0-4557-A672-ED33FDE6CC0A}" destId="{D1708ACF-E3C3-4A9B-9095-0798B2420817}" srcOrd="0" destOrd="0" presId="urn:microsoft.com/office/officeart/2005/8/layout/hProcess11"/>
    <dgm:cxn modelId="{B3179401-6546-4987-8D4C-56791712109C}" type="presParOf" srcId="{F52F040C-7CB0-4557-A672-ED33FDE6CC0A}" destId="{57C30851-12E4-4B17-8034-BD71A37E6120}" srcOrd="1" destOrd="0" presId="urn:microsoft.com/office/officeart/2005/8/layout/hProcess11"/>
    <dgm:cxn modelId="{F26CD030-7A94-40FB-AA4D-94B24987A75D}" type="presParOf" srcId="{F52F040C-7CB0-4557-A672-ED33FDE6CC0A}" destId="{82CD21CF-CFCC-4154-B766-157FE72F31F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D720FA-D288-4964-BAAF-F1F774802822}" type="doc">
      <dgm:prSet loTypeId="urn:microsoft.com/office/officeart/2005/8/layout/pyramid1" loCatId="pyramid" qsTypeId="urn:microsoft.com/office/officeart/2005/8/quickstyle/simple2" qsCatId="simple" csTypeId="urn:microsoft.com/office/officeart/2005/8/colors/accent1_2" csCatId="accent1" phldr="1"/>
      <dgm:spPr/>
    </dgm:pt>
    <dgm:pt modelId="{8EDEC2C1-77ED-4A56-A2AC-A629D128BCD8}">
      <dgm:prSet phldrT="[Text]"/>
      <dgm:spPr>
        <a:solidFill>
          <a:srgbClr val="183D5E"/>
        </a:solidFill>
      </dgm:spPr>
      <dgm:t>
        <a:bodyPr/>
        <a:lstStyle/>
        <a:p>
          <a:endParaRPr lang="en-US" dirty="0"/>
        </a:p>
      </dgm:t>
    </dgm:pt>
    <dgm:pt modelId="{8400D906-C548-4B7C-AC22-558F32BEBA87}" type="parTrans" cxnId="{9E05B74E-B193-49A0-A8C9-577984AAE447}">
      <dgm:prSet/>
      <dgm:spPr/>
      <dgm:t>
        <a:bodyPr/>
        <a:lstStyle/>
        <a:p>
          <a:endParaRPr lang="en-US"/>
        </a:p>
      </dgm:t>
    </dgm:pt>
    <dgm:pt modelId="{4D75CA72-0A3F-4B09-B0BB-ADF396AC526B}" type="sibTrans" cxnId="{9E05B74E-B193-49A0-A8C9-577984AAE447}">
      <dgm:prSet/>
      <dgm:spPr/>
      <dgm:t>
        <a:bodyPr/>
        <a:lstStyle/>
        <a:p>
          <a:endParaRPr lang="en-US"/>
        </a:p>
      </dgm:t>
    </dgm:pt>
    <dgm:pt modelId="{21A7761E-EE4C-43D1-951D-CE2954498266}">
      <dgm:prSet phldrT="[Text]"/>
      <dgm:spPr>
        <a:solidFill>
          <a:srgbClr val="0E2438"/>
        </a:solidFill>
      </dgm:spPr>
      <dgm:t>
        <a:bodyPr/>
        <a:lstStyle/>
        <a:p>
          <a:endParaRPr lang="en-US" dirty="0"/>
        </a:p>
      </dgm:t>
    </dgm:pt>
    <dgm:pt modelId="{90DCF6A0-F540-4393-BD4D-732266932534}" type="parTrans" cxnId="{422B217E-5C5F-4B30-AF27-1234A65FEE99}">
      <dgm:prSet/>
      <dgm:spPr/>
      <dgm:t>
        <a:bodyPr/>
        <a:lstStyle/>
        <a:p>
          <a:endParaRPr lang="en-US"/>
        </a:p>
      </dgm:t>
    </dgm:pt>
    <dgm:pt modelId="{E8D33110-27A0-4F3D-B112-87934357B43B}" type="sibTrans" cxnId="{422B217E-5C5F-4B30-AF27-1234A65FEE99}">
      <dgm:prSet/>
      <dgm:spPr/>
      <dgm:t>
        <a:bodyPr/>
        <a:lstStyle/>
        <a:p>
          <a:endParaRPr lang="en-US"/>
        </a:p>
      </dgm:t>
    </dgm:pt>
    <dgm:pt modelId="{1A8413AA-80F2-4DBA-BACF-51B94A4C59CB}">
      <dgm:prSet phldrT="[Text]"/>
      <dgm:spPr>
        <a:solidFill>
          <a:srgbClr val="245A8C"/>
        </a:solidFill>
      </dgm:spPr>
      <dgm:t>
        <a:bodyPr/>
        <a:lstStyle/>
        <a:p>
          <a:endParaRPr lang="en-US" dirty="0"/>
        </a:p>
      </dgm:t>
    </dgm:pt>
    <dgm:pt modelId="{BB324AF2-E0F6-4F50-9355-9207F0C16607}" type="sibTrans" cxnId="{EB233457-18E2-4B9C-ABEB-38A8863CBB95}">
      <dgm:prSet/>
      <dgm:spPr/>
      <dgm:t>
        <a:bodyPr/>
        <a:lstStyle/>
        <a:p>
          <a:endParaRPr lang="en-US"/>
        </a:p>
      </dgm:t>
    </dgm:pt>
    <dgm:pt modelId="{6925B0D0-8514-43DA-B562-7C5EB1BBBA72}" type="parTrans" cxnId="{EB233457-18E2-4B9C-ABEB-38A8863CBB95}">
      <dgm:prSet/>
      <dgm:spPr/>
      <dgm:t>
        <a:bodyPr/>
        <a:lstStyle/>
        <a:p>
          <a:endParaRPr lang="en-US"/>
        </a:p>
      </dgm:t>
    </dgm:pt>
    <dgm:pt modelId="{1D16799D-9147-4215-8A2E-A09DB0733872}" type="pres">
      <dgm:prSet presAssocID="{8AD720FA-D288-4964-BAAF-F1F774802822}" presName="Name0" presStyleCnt="0">
        <dgm:presLayoutVars>
          <dgm:dir/>
          <dgm:animLvl val="lvl"/>
          <dgm:resizeHandles val="exact"/>
        </dgm:presLayoutVars>
      </dgm:prSet>
      <dgm:spPr/>
    </dgm:pt>
    <dgm:pt modelId="{EA3D41A2-5B48-4580-AAB2-DEE9FE950090}" type="pres">
      <dgm:prSet presAssocID="{1A8413AA-80F2-4DBA-BACF-51B94A4C59CB}" presName="Name8" presStyleCnt="0"/>
      <dgm:spPr/>
    </dgm:pt>
    <dgm:pt modelId="{3C417C8C-067D-4EE7-82CC-9E773EFBFD6E}" type="pres">
      <dgm:prSet presAssocID="{1A8413AA-80F2-4DBA-BACF-51B94A4C59CB}" presName="level" presStyleLbl="node1" presStyleIdx="0" presStyleCnt="3" custScaleX="99396" custScaleY="126359">
        <dgm:presLayoutVars>
          <dgm:chMax val="1"/>
          <dgm:bulletEnabled val="1"/>
        </dgm:presLayoutVars>
      </dgm:prSet>
      <dgm:spPr/>
    </dgm:pt>
    <dgm:pt modelId="{D3B9C62D-B2E5-4B2B-A277-E4876AD4AE26}" type="pres">
      <dgm:prSet presAssocID="{1A8413AA-80F2-4DBA-BACF-51B94A4C59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FE9A147-4541-411F-889B-118BBC2DEC4D}" type="pres">
      <dgm:prSet presAssocID="{8EDEC2C1-77ED-4A56-A2AC-A629D128BCD8}" presName="Name8" presStyleCnt="0"/>
      <dgm:spPr/>
    </dgm:pt>
    <dgm:pt modelId="{F03AA90E-5863-4101-9C59-9E94389F7F98}" type="pres">
      <dgm:prSet presAssocID="{8EDEC2C1-77ED-4A56-A2AC-A629D128BCD8}" presName="level" presStyleLbl="node1" presStyleIdx="1" presStyleCnt="3">
        <dgm:presLayoutVars>
          <dgm:chMax val="1"/>
          <dgm:bulletEnabled val="1"/>
        </dgm:presLayoutVars>
      </dgm:prSet>
      <dgm:spPr/>
    </dgm:pt>
    <dgm:pt modelId="{7D7D954B-CA90-40EE-B483-3EB5B59EC0B1}" type="pres">
      <dgm:prSet presAssocID="{8EDEC2C1-77ED-4A56-A2AC-A629D128BCD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C981828-A79D-4ED8-87C9-2E69CFA8EA6E}" type="pres">
      <dgm:prSet presAssocID="{21A7761E-EE4C-43D1-951D-CE2954498266}" presName="Name8" presStyleCnt="0"/>
      <dgm:spPr/>
    </dgm:pt>
    <dgm:pt modelId="{308AC590-FC94-4CE2-8A0E-3C831E8EFEE6}" type="pres">
      <dgm:prSet presAssocID="{21A7761E-EE4C-43D1-951D-CE2954498266}" presName="level" presStyleLbl="node1" presStyleIdx="2" presStyleCnt="3" custScaleX="100000" custLinFactNeighborX="202">
        <dgm:presLayoutVars>
          <dgm:chMax val="1"/>
          <dgm:bulletEnabled val="1"/>
        </dgm:presLayoutVars>
      </dgm:prSet>
      <dgm:spPr/>
    </dgm:pt>
    <dgm:pt modelId="{DA76CA94-1E47-4EB6-AEFB-3ED9A659874B}" type="pres">
      <dgm:prSet presAssocID="{21A7761E-EE4C-43D1-951D-CE295449826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D961F02-7766-41B3-B63C-9B3C1FDC9738}" type="presOf" srcId="{1A8413AA-80F2-4DBA-BACF-51B94A4C59CB}" destId="{3C417C8C-067D-4EE7-82CC-9E773EFBFD6E}" srcOrd="0" destOrd="0" presId="urn:microsoft.com/office/officeart/2005/8/layout/pyramid1"/>
    <dgm:cxn modelId="{04F5F041-0E24-44AC-A73C-94D9D2D71F07}" type="presOf" srcId="{8EDEC2C1-77ED-4A56-A2AC-A629D128BCD8}" destId="{7D7D954B-CA90-40EE-B483-3EB5B59EC0B1}" srcOrd="1" destOrd="0" presId="urn:microsoft.com/office/officeart/2005/8/layout/pyramid1"/>
    <dgm:cxn modelId="{10F11C6A-0FD8-41F9-8689-F68EEEB9F99D}" type="presOf" srcId="{21A7761E-EE4C-43D1-951D-CE2954498266}" destId="{DA76CA94-1E47-4EB6-AEFB-3ED9A659874B}" srcOrd="1" destOrd="0" presId="urn:microsoft.com/office/officeart/2005/8/layout/pyramid1"/>
    <dgm:cxn modelId="{9E05B74E-B193-49A0-A8C9-577984AAE447}" srcId="{8AD720FA-D288-4964-BAAF-F1F774802822}" destId="{8EDEC2C1-77ED-4A56-A2AC-A629D128BCD8}" srcOrd="1" destOrd="0" parTransId="{8400D906-C548-4B7C-AC22-558F32BEBA87}" sibTransId="{4D75CA72-0A3F-4B09-B0BB-ADF396AC526B}"/>
    <dgm:cxn modelId="{EB233457-18E2-4B9C-ABEB-38A8863CBB95}" srcId="{8AD720FA-D288-4964-BAAF-F1F774802822}" destId="{1A8413AA-80F2-4DBA-BACF-51B94A4C59CB}" srcOrd="0" destOrd="0" parTransId="{6925B0D0-8514-43DA-B562-7C5EB1BBBA72}" sibTransId="{BB324AF2-E0F6-4F50-9355-9207F0C16607}"/>
    <dgm:cxn modelId="{27E5DA7D-96EA-4435-B9CE-A0C5AA9B2E32}" type="presOf" srcId="{8AD720FA-D288-4964-BAAF-F1F774802822}" destId="{1D16799D-9147-4215-8A2E-A09DB0733872}" srcOrd="0" destOrd="0" presId="urn:microsoft.com/office/officeart/2005/8/layout/pyramid1"/>
    <dgm:cxn modelId="{422B217E-5C5F-4B30-AF27-1234A65FEE99}" srcId="{8AD720FA-D288-4964-BAAF-F1F774802822}" destId="{21A7761E-EE4C-43D1-951D-CE2954498266}" srcOrd="2" destOrd="0" parTransId="{90DCF6A0-F540-4393-BD4D-732266932534}" sibTransId="{E8D33110-27A0-4F3D-B112-87934357B43B}"/>
    <dgm:cxn modelId="{0C1A107F-77D2-41E2-8C43-F04F5D5BFEE3}" type="presOf" srcId="{8EDEC2C1-77ED-4A56-A2AC-A629D128BCD8}" destId="{F03AA90E-5863-4101-9C59-9E94389F7F98}" srcOrd="0" destOrd="0" presId="urn:microsoft.com/office/officeart/2005/8/layout/pyramid1"/>
    <dgm:cxn modelId="{A8C47D83-7996-4D4A-90CF-1700E7BA07CB}" type="presOf" srcId="{21A7761E-EE4C-43D1-951D-CE2954498266}" destId="{308AC590-FC94-4CE2-8A0E-3C831E8EFEE6}" srcOrd="0" destOrd="0" presId="urn:microsoft.com/office/officeart/2005/8/layout/pyramid1"/>
    <dgm:cxn modelId="{F1339BFF-6019-4461-9D3E-00E5604568DE}" type="presOf" srcId="{1A8413AA-80F2-4DBA-BACF-51B94A4C59CB}" destId="{D3B9C62D-B2E5-4B2B-A277-E4876AD4AE26}" srcOrd="1" destOrd="0" presId="urn:microsoft.com/office/officeart/2005/8/layout/pyramid1"/>
    <dgm:cxn modelId="{C049AD7D-9613-401E-BF0A-FC79FCB7A65A}" type="presParOf" srcId="{1D16799D-9147-4215-8A2E-A09DB0733872}" destId="{EA3D41A2-5B48-4580-AAB2-DEE9FE950090}" srcOrd="0" destOrd="0" presId="urn:microsoft.com/office/officeart/2005/8/layout/pyramid1"/>
    <dgm:cxn modelId="{8B1E4914-CB16-4BDA-A451-99D9D8839E71}" type="presParOf" srcId="{EA3D41A2-5B48-4580-AAB2-DEE9FE950090}" destId="{3C417C8C-067D-4EE7-82CC-9E773EFBFD6E}" srcOrd="0" destOrd="0" presId="urn:microsoft.com/office/officeart/2005/8/layout/pyramid1"/>
    <dgm:cxn modelId="{EA884757-FA5C-4A7B-B24A-952B9250D46F}" type="presParOf" srcId="{EA3D41A2-5B48-4580-AAB2-DEE9FE950090}" destId="{D3B9C62D-B2E5-4B2B-A277-E4876AD4AE26}" srcOrd="1" destOrd="0" presId="urn:microsoft.com/office/officeart/2005/8/layout/pyramid1"/>
    <dgm:cxn modelId="{74826A3E-8CB0-47FD-A130-5127ED11A453}" type="presParOf" srcId="{1D16799D-9147-4215-8A2E-A09DB0733872}" destId="{FFE9A147-4541-411F-889B-118BBC2DEC4D}" srcOrd="1" destOrd="0" presId="urn:microsoft.com/office/officeart/2005/8/layout/pyramid1"/>
    <dgm:cxn modelId="{603F831A-3D05-4A96-9777-18AF54C62D6B}" type="presParOf" srcId="{FFE9A147-4541-411F-889B-118BBC2DEC4D}" destId="{F03AA90E-5863-4101-9C59-9E94389F7F98}" srcOrd="0" destOrd="0" presId="urn:microsoft.com/office/officeart/2005/8/layout/pyramid1"/>
    <dgm:cxn modelId="{B300E05A-CBA3-41AD-9C97-28D0E125CE93}" type="presParOf" srcId="{FFE9A147-4541-411F-889B-118BBC2DEC4D}" destId="{7D7D954B-CA90-40EE-B483-3EB5B59EC0B1}" srcOrd="1" destOrd="0" presId="urn:microsoft.com/office/officeart/2005/8/layout/pyramid1"/>
    <dgm:cxn modelId="{5FFC353D-155D-4615-A5FC-F0DBD9BA57EC}" type="presParOf" srcId="{1D16799D-9147-4215-8A2E-A09DB0733872}" destId="{BC981828-A79D-4ED8-87C9-2E69CFA8EA6E}" srcOrd="2" destOrd="0" presId="urn:microsoft.com/office/officeart/2005/8/layout/pyramid1"/>
    <dgm:cxn modelId="{4BC1BE19-0634-44C5-8574-389584EB2867}" type="presParOf" srcId="{BC981828-A79D-4ED8-87C9-2E69CFA8EA6E}" destId="{308AC590-FC94-4CE2-8A0E-3C831E8EFEE6}" srcOrd="0" destOrd="0" presId="urn:microsoft.com/office/officeart/2005/8/layout/pyramid1"/>
    <dgm:cxn modelId="{0E053427-387C-442E-AB37-1D1FBF839387}" type="presParOf" srcId="{BC981828-A79D-4ED8-87C9-2E69CFA8EA6E}" destId="{DA76CA94-1E47-4EB6-AEFB-3ED9A659874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36301E-D1EB-42AC-8700-11AAF4165756}" type="doc">
      <dgm:prSet loTypeId="urn:microsoft.com/office/officeart/2005/8/layout/cycle5" loCatId="cycle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6E5977-56E1-45E0-A0BB-7EB4CC4817C9}">
      <dgm:prSet phldrT="[Text]" custT="1"/>
      <dgm:spPr/>
      <dgm:t>
        <a:bodyPr/>
        <a:lstStyle/>
        <a:p>
          <a:r>
            <a:rPr lang="en-US" sz="2200" b="1" dirty="0" err="1"/>
            <a:t>Pengelolaan</a:t>
          </a:r>
          <a:endParaRPr lang="en-US" sz="2200" b="1" dirty="0"/>
        </a:p>
      </dgm:t>
    </dgm:pt>
    <dgm:pt modelId="{840F4B65-D96C-40E5-8864-15635C905499}" type="parTrans" cxnId="{C4EC369F-8B4D-40BA-878D-80E649390760}">
      <dgm:prSet/>
      <dgm:spPr/>
      <dgm:t>
        <a:bodyPr/>
        <a:lstStyle/>
        <a:p>
          <a:endParaRPr lang="en-US"/>
        </a:p>
      </dgm:t>
    </dgm:pt>
    <dgm:pt modelId="{10A8F4A9-C5ED-487D-B487-1D2A472A2798}" type="sibTrans" cxnId="{C4EC369F-8B4D-40BA-878D-80E649390760}">
      <dgm:prSet/>
      <dgm:spPr>
        <a:ln w="38100"/>
      </dgm:spPr>
      <dgm:t>
        <a:bodyPr/>
        <a:lstStyle/>
        <a:p>
          <a:endParaRPr lang="en-US"/>
        </a:p>
      </dgm:t>
    </dgm:pt>
    <dgm:pt modelId="{AEF1FA9D-7113-4EA4-8EEC-10317348658D}">
      <dgm:prSet phldrT="[Text]" custT="1"/>
      <dgm:spPr/>
      <dgm:t>
        <a:bodyPr/>
        <a:lstStyle/>
        <a:p>
          <a:r>
            <a:rPr lang="en-US" sz="2200" dirty="0" err="1"/>
            <a:t>Disposisi</a:t>
          </a:r>
          <a:endParaRPr lang="en-US" sz="2200" dirty="0"/>
        </a:p>
      </dgm:t>
    </dgm:pt>
    <dgm:pt modelId="{C2D0EDA0-B8A7-4209-927B-228F0CD4B877}" type="parTrans" cxnId="{EADDAE04-B6F9-459D-A554-0FF6D15672C8}">
      <dgm:prSet/>
      <dgm:spPr/>
      <dgm:t>
        <a:bodyPr/>
        <a:lstStyle/>
        <a:p>
          <a:endParaRPr lang="en-US"/>
        </a:p>
      </dgm:t>
    </dgm:pt>
    <dgm:pt modelId="{2B4DB9CB-2FF0-4AF1-8B1F-F5E63DBF8E4D}" type="sibTrans" cxnId="{EADDAE04-B6F9-459D-A554-0FF6D15672C8}">
      <dgm:prSet/>
      <dgm:spPr>
        <a:ln w="38100"/>
      </dgm:spPr>
      <dgm:t>
        <a:bodyPr/>
        <a:lstStyle/>
        <a:p>
          <a:endParaRPr lang="en-US"/>
        </a:p>
      </dgm:t>
    </dgm:pt>
    <dgm:pt modelId="{70081250-527F-4FC8-B008-D19A7C4B0CF6}">
      <dgm:prSet phldrT="[Text]" custT="1"/>
      <dgm:spPr/>
      <dgm:t>
        <a:bodyPr/>
        <a:lstStyle/>
        <a:p>
          <a:r>
            <a:rPr lang="en-US" sz="2200" dirty="0" err="1"/>
            <a:t>akuisisi</a:t>
          </a:r>
          <a:endParaRPr lang="en-US" sz="2200" dirty="0"/>
        </a:p>
      </dgm:t>
    </dgm:pt>
    <dgm:pt modelId="{84736312-61D5-4E0D-83D5-436904A92C17}" type="parTrans" cxnId="{4D4997CB-EA49-4BFD-AA6B-488149F0FB99}">
      <dgm:prSet/>
      <dgm:spPr/>
      <dgm:t>
        <a:bodyPr/>
        <a:lstStyle/>
        <a:p>
          <a:endParaRPr lang="en-US"/>
        </a:p>
      </dgm:t>
    </dgm:pt>
    <dgm:pt modelId="{98BA769E-D0F5-48B6-AB2C-6460AEC0F23B}" type="sibTrans" cxnId="{4D4997CB-EA49-4BFD-AA6B-488149F0FB99}">
      <dgm:prSet/>
      <dgm:spPr>
        <a:ln w="38100"/>
      </dgm:spPr>
      <dgm:t>
        <a:bodyPr/>
        <a:lstStyle/>
        <a:p>
          <a:endParaRPr lang="en-US"/>
        </a:p>
      </dgm:t>
    </dgm:pt>
    <dgm:pt modelId="{B12F3330-8531-433E-B8D5-9B12C0ECABB8}">
      <dgm:prSet phldrT="[Text]" custT="1"/>
      <dgm:spPr/>
      <dgm:t>
        <a:bodyPr/>
        <a:lstStyle/>
        <a:p>
          <a:r>
            <a:rPr lang="en-US" sz="2200" dirty="0" err="1"/>
            <a:t>Kebutuhan</a:t>
          </a:r>
          <a:endParaRPr lang="en-US" sz="2200" dirty="0"/>
        </a:p>
      </dgm:t>
    </dgm:pt>
    <dgm:pt modelId="{BAE2FDFF-69C8-4C14-B234-78EC56AA196B}" type="parTrans" cxnId="{68243B7F-4AAF-4F4B-B21D-74793848C1A1}">
      <dgm:prSet/>
      <dgm:spPr/>
      <dgm:t>
        <a:bodyPr/>
        <a:lstStyle/>
        <a:p>
          <a:endParaRPr lang="en-US"/>
        </a:p>
      </dgm:t>
    </dgm:pt>
    <dgm:pt modelId="{BBF4E3D5-0ED2-49B5-8DE6-FFCB4594D9BD}" type="sibTrans" cxnId="{68243B7F-4AAF-4F4B-B21D-74793848C1A1}">
      <dgm:prSet/>
      <dgm:spPr>
        <a:ln w="38100"/>
      </dgm:spPr>
      <dgm:t>
        <a:bodyPr/>
        <a:lstStyle/>
        <a:p>
          <a:endParaRPr lang="en-US"/>
        </a:p>
      </dgm:t>
    </dgm:pt>
    <dgm:pt modelId="{3AEF0B7C-108C-4DD0-8FB4-DD707B80A926}" type="pres">
      <dgm:prSet presAssocID="{D636301E-D1EB-42AC-8700-11AAF4165756}" presName="cycle" presStyleCnt="0">
        <dgm:presLayoutVars>
          <dgm:dir/>
          <dgm:resizeHandles val="exact"/>
        </dgm:presLayoutVars>
      </dgm:prSet>
      <dgm:spPr/>
    </dgm:pt>
    <dgm:pt modelId="{1066D776-F722-401F-B6D7-BC918593AB0B}" type="pres">
      <dgm:prSet presAssocID="{F66E5977-56E1-45E0-A0BB-7EB4CC4817C9}" presName="node" presStyleLbl="node1" presStyleIdx="0" presStyleCnt="4">
        <dgm:presLayoutVars>
          <dgm:bulletEnabled val="1"/>
        </dgm:presLayoutVars>
      </dgm:prSet>
      <dgm:spPr/>
    </dgm:pt>
    <dgm:pt modelId="{5475CB6C-56C0-4D2C-9B3A-6E480866DF6A}" type="pres">
      <dgm:prSet presAssocID="{F66E5977-56E1-45E0-A0BB-7EB4CC4817C9}" presName="spNode" presStyleCnt="0"/>
      <dgm:spPr/>
    </dgm:pt>
    <dgm:pt modelId="{97D57190-A5A3-44C8-B250-26EA3778E4B8}" type="pres">
      <dgm:prSet presAssocID="{10A8F4A9-C5ED-487D-B487-1D2A472A2798}" presName="sibTrans" presStyleLbl="sibTrans1D1" presStyleIdx="0" presStyleCnt="4"/>
      <dgm:spPr/>
    </dgm:pt>
    <dgm:pt modelId="{D545B860-FD70-4649-A130-32C6D3B5C30E}" type="pres">
      <dgm:prSet presAssocID="{AEF1FA9D-7113-4EA4-8EEC-10317348658D}" presName="node" presStyleLbl="node1" presStyleIdx="1" presStyleCnt="4">
        <dgm:presLayoutVars>
          <dgm:bulletEnabled val="1"/>
        </dgm:presLayoutVars>
      </dgm:prSet>
      <dgm:spPr/>
    </dgm:pt>
    <dgm:pt modelId="{1709596B-8C91-4609-AD76-BE361444D1F0}" type="pres">
      <dgm:prSet presAssocID="{AEF1FA9D-7113-4EA4-8EEC-10317348658D}" presName="spNode" presStyleCnt="0"/>
      <dgm:spPr/>
    </dgm:pt>
    <dgm:pt modelId="{F726F258-2D64-4593-89AD-585A10568C73}" type="pres">
      <dgm:prSet presAssocID="{2B4DB9CB-2FF0-4AF1-8B1F-F5E63DBF8E4D}" presName="sibTrans" presStyleLbl="sibTrans1D1" presStyleIdx="1" presStyleCnt="4"/>
      <dgm:spPr/>
    </dgm:pt>
    <dgm:pt modelId="{43589479-2BB8-4DEA-B921-D8CD185A0ADD}" type="pres">
      <dgm:prSet presAssocID="{B12F3330-8531-433E-B8D5-9B12C0ECABB8}" presName="node" presStyleLbl="node1" presStyleIdx="2" presStyleCnt="4">
        <dgm:presLayoutVars>
          <dgm:bulletEnabled val="1"/>
        </dgm:presLayoutVars>
      </dgm:prSet>
      <dgm:spPr/>
    </dgm:pt>
    <dgm:pt modelId="{53C3E162-1FC5-4C8A-A7FD-5709BEA10AB3}" type="pres">
      <dgm:prSet presAssocID="{B12F3330-8531-433E-B8D5-9B12C0ECABB8}" presName="spNode" presStyleCnt="0"/>
      <dgm:spPr/>
    </dgm:pt>
    <dgm:pt modelId="{3F31E59C-6C18-4CD2-B49B-44D75D0BAB46}" type="pres">
      <dgm:prSet presAssocID="{BBF4E3D5-0ED2-49B5-8DE6-FFCB4594D9BD}" presName="sibTrans" presStyleLbl="sibTrans1D1" presStyleIdx="2" presStyleCnt="4"/>
      <dgm:spPr/>
    </dgm:pt>
    <dgm:pt modelId="{347E3D40-38A0-43E2-BCBC-7A16E7405229}" type="pres">
      <dgm:prSet presAssocID="{70081250-527F-4FC8-B008-D19A7C4B0CF6}" presName="node" presStyleLbl="node1" presStyleIdx="3" presStyleCnt="4">
        <dgm:presLayoutVars>
          <dgm:bulletEnabled val="1"/>
        </dgm:presLayoutVars>
      </dgm:prSet>
      <dgm:spPr/>
    </dgm:pt>
    <dgm:pt modelId="{FD2197BE-7FFA-49FB-A095-84D5334D126F}" type="pres">
      <dgm:prSet presAssocID="{70081250-527F-4FC8-B008-D19A7C4B0CF6}" presName="spNode" presStyleCnt="0"/>
      <dgm:spPr/>
    </dgm:pt>
    <dgm:pt modelId="{C5524A8C-881A-4A89-BF20-61DE23567564}" type="pres">
      <dgm:prSet presAssocID="{98BA769E-D0F5-48B6-AB2C-6460AEC0F23B}" presName="sibTrans" presStyleLbl="sibTrans1D1" presStyleIdx="3" presStyleCnt="4"/>
      <dgm:spPr/>
    </dgm:pt>
  </dgm:ptLst>
  <dgm:cxnLst>
    <dgm:cxn modelId="{EADDAE04-B6F9-459D-A554-0FF6D15672C8}" srcId="{D636301E-D1EB-42AC-8700-11AAF4165756}" destId="{AEF1FA9D-7113-4EA4-8EEC-10317348658D}" srcOrd="1" destOrd="0" parTransId="{C2D0EDA0-B8A7-4209-927B-228F0CD4B877}" sibTransId="{2B4DB9CB-2FF0-4AF1-8B1F-F5E63DBF8E4D}"/>
    <dgm:cxn modelId="{28FE8C07-C583-4759-B3E3-164D71E48192}" type="presOf" srcId="{F66E5977-56E1-45E0-A0BB-7EB4CC4817C9}" destId="{1066D776-F722-401F-B6D7-BC918593AB0B}" srcOrd="0" destOrd="0" presId="urn:microsoft.com/office/officeart/2005/8/layout/cycle5"/>
    <dgm:cxn modelId="{37CE2035-1B9A-4CDD-A218-C469DD763D76}" type="presOf" srcId="{98BA769E-D0F5-48B6-AB2C-6460AEC0F23B}" destId="{C5524A8C-881A-4A89-BF20-61DE23567564}" srcOrd="0" destOrd="0" presId="urn:microsoft.com/office/officeart/2005/8/layout/cycle5"/>
    <dgm:cxn modelId="{29C4545A-A11F-4159-8EDB-298DDCB7FA8F}" type="presOf" srcId="{70081250-527F-4FC8-B008-D19A7C4B0CF6}" destId="{347E3D40-38A0-43E2-BCBC-7A16E7405229}" srcOrd="0" destOrd="0" presId="urn:microsoft.com/office/officeart/2005/8/layout/cycle5"/>
    <dgm:cxn modelId="{68243B7F-4AAF-4F4B-B21D-74793848C1A1}" srcId="{D636301E-D1EB-42AC-8700-11AAF4165756}" destId="{B12F3330-8531-433E-B8D5-9B12C0ECABB8}" srcOrd="2" destOrd="0" parTransId="{BAE2FDFF-69C8-4C14-B234-78EC56AA196B}" sibTransId="{BBF4E3D5-0ED2-49B5-8DE6-FFCB4594D9BD}"/>
    <dgm:cxn modelId="{2FF5B69D-0AC3-426E-943B-3A1F8D00D329}" type="presOf" srcId="{10A8F4A9-C5ED-487D-B487-1D2A472A2798}" destId="{97D57190-A5A3-44C8-B250-26EA3778E4B8}" srcOrd="0" destOrd="0" presId="urn:microsoft.com/office/officeart/2005/8/layout/cycle5"/>
    <dgm:cxn modelId="{C4EC369F-8B4D-40BA-878D-80E649390760}" srcId="{D636301E-D1EB-42AC-8700-11AAF4165756}" destId="{F66E5977-56E1-45E0-A0BB-7EB4CC4817C9}" srcOrd="0" destOrd="0" parTransId="{840F4B65-D96C-40E5-8864-15635C905499}" sibTransId="{10A8F4A9-C5ED-487D-B487-1D2A472A2798}"/>
    <dgm:cxn modelId="{4D4997CB-EA49-4BFD-AA6B-488149F0FB99}" srcId="{D636301E-D1EB-42AC-8700-11AAF4165756}" destId="{70081250-527F-4FC8-B008-D19A7C4B0CF6}" srcOrd="3" destOrd="0" parTransId="{84736312-61D5-4E0D-83D5-436904A92C17}" sibTransId="{98BA769E-D0F5-48B6-AB2C-6460AEC0F23B}"/>
    <dgm:cxn modelId="{1BEC92CC-1E91-4444-A1FF-B3034A42A37B}" type="presOf" srcId="{2B4DB9CB-2FF0-4AF1-8B1F-F5E63DBF8E4D}" destId="{F726F258-2D64-4593-89AD-585A10568C73}" srcOrd="0" destOrd="0" presId="urn:microsoft.com/office/officeart/2005/8/layout/cycle5"/>
    <dgm:cxn modelId="{66D99DDE-F32F-4AA3-808D-7EAACF0DCDE0}" type="presOf" srcId="{AEF1FA9D-7113-4EA4-8EEC-10317348658D}" destId="{D545B860-FD70-4649-A130-32C6D3B5C30E}" srcOrd="0" destOrd="0" presId="urn:microsoft.com/office/officeart/2005/8/layout/cycle5"/>
    <dgm:cxn modelId="{1AD1A4DE-0F64-41F8-A1BB-6270F2303F2A}" type="presOf" srcId="{D636301E-D1EB-42AC-8700-11AAF4165756}" destId="{3AEF0B7C-108C-4DD0-8FB4-DD707B80A926}" srcOrd="0" destOrd="0" presId="urn:microsoft.com/office/officeart/2005/8/layout/cycle5"/>
    <dgm:cxn modelId="{4926DDE6-01AD-4967-B1BE-089396AD4CE0}" type="presOf" srcId="{BBF4E3D5-0ED2-49B5-8DE6-FFCB4594D9BD}" destId="{3F31E59C-6C18-4CD2-B49B-44D75D0BAB46}" srcOrd="0" destOrd="0" presId="urn:microsoft.com/office/officeart/2005/8/layout/cycle5"/>
    <dgm:cxn modelId="{78B63FF6-60E7-401E-9165-03520F7F9A07}" type="presOf" srcId="{B12F3330-8531-433E-B8D5-9B12C0ECABB8}" destId="{43589479-2BB8-4DEA-B921-D8CD185A0ADD}" srcOrd="0" destOrd="0" presId="urn:microsoft.com/office/officeart/2005/8/layout/cycle5"/>
    <dgm:cxn modelId="{0452D87F-3D88-4237-A655-9995616C4A98}" type="presParOf" srcId="{3AEF0B7C-108C-4DD0-8FB4-DD707B80A926}" destId="{1066D776-F722-401F-B6D7-BC918593AB0B}" srcOrd="0" destOrd="0" presId="urn:microsoft.com/office/officeart/2005/8/layout/cycle5"/>
    <dgm:cxn modelId="{CD1D744C-76C3-49F5-BFE3-C40C34817DDB}" type="presParOf" srcId="{3AEF0B7C-108C-4DD0-8FB4-DD707B80A926}" destId="{5475CB6C-56C0-4D2C-9B3A-6E480866DF6A}" srcOrd="1" destOrd="0" presId="urn:microsoft.com/office/officeart/2005/8/layout/cycle5"/>
    <dgm:cxn modelId="{FAD2353F-60F3-448A-A0AB-59C67F8B99EB}" type="presParOf" srcId="{3AEF0B7C-108C-4DD0-8FB4-DD707B80A926}" destId="{97D57190-A5A3-44C8-B250-26EA3778E4B8}" srcOrd="2" destOrd="0" presId="urn:microsoft.com/office/officeart/2005/8/layout/cycle5"/>
    <dgm:cxn modelId="{3200F0C1-DC50-4791-827C-72F58C75AD9B}" type="presParOf" srcId="{3AEF0B7C-108C-4DD0-8FB4-DD707B80A926}" destId="{D545B860-FD70-4649-A130-32C6D3B5C30E}" srcOrd="3" destOrd="0" presId="urn:microsoft.com/office/officeart/2005/8/layout/cycle5"/>
    <dgm:cxn modelId="{D1F1B352-5DA1-4DE4-88BC-3DFB32E5C56F}" type="presParOf" srcId="{3AEF0B7C-108C-4DD0-8FB4-DD707B80A926}" destId="{1709596B-8C91-4609-AD76-BE361444D1F0}" srcOrd="4" destOrd="0" presId="urn:microsoft.com/office/officeart/2005/8/layout/cycle5"/>
    <dgm:cxn modelId="{A0EC9C91-5CE9-4E08-9582-133210B59A7D}" type="presParOf" srcId="{3AEF0B7C-108C-4DD0-8FB4-DD707B80A926}" destId="{F726F258-2D64-4593-89AD-585A10568C73}" srcOrd="5" destOrd="0" presId="urn:microsoft.com/office/officeart/2005/8/layout/cycle5"/>
    <dgm:cxn modelId="{5005C9E8-0A24-4BEB-8D77-BC3DCDE1E0E2}" type="presParOf" srcId="{3AEF0B7C-108C-4DD0-8FB4-DD707B80A926}" destId="{43589479-2BB8-4DEA-B921-D8CD185A0ADD}" srcOrd="6" destOrd="0" presId="urn:microsoft.com/office/officeart/2005/8/layout/cycle5"/>
    <dgm:cxn modelId="{AC2A57EF-9F4D-4635-BB05-E5C08ED478FE}" type="presParOf" srcId="{3AEF0B7C-108C-4DD0-8FB4-DD707B80A926}" destId="{53C3E162-1FC5-4C8A-A7FD-5709BEA10AB3}" srcOrd="7" destOrd="0" presId="urn:microsoft.com/office/officeart/2005/8/layout/cycle5"/>
    <dgm:cxn modelId="{09CCD9B3-AB78-4C8C-85CE-2D6FE0AC2190}" type="presParOf" srcId="{3AEF0B7C-108C-4DD0-8FB4-DD707B80A926}" destId="{3F31E59C-6C18-4CD2-B49B-44D75D0BAB46}" srcOrd="8" destOrd="0" presId="urn:microsoft.com/office/officeart/2005/8/layout/cycle5"/>
    <dgm:cxn modelId="{FCE253C0-C22C-453C-A5EB-8D04C4ACDE90}" type="presParOf" srcId="{3AEF0B7C-108C-4DD0-8FB4-DD707B80A926}" destId="{347E3D40-38A0-43E2-BCBC-7A16E7405229}" srcOrd="9" destOrd="0" presId="urn:microsoft.com/office/officeart/2005/8/layout/cycle5"/>
    <dgm:cxn modelId="{53EBD54B-E9EA-4E3B-BB12-82F9EDCFF8C8}" type="presParOf" srcId="{3AEF0B7C-108C-4DD0-8FB4-DD707B80A926}" destId="{FD2197BE-7FFA-49FB-A095-84D5334D126F}" srcOrd="10" destOrd="0" presId="urn:microsoft.com/office/officeart/2005/8/layout/cycle5"/>
    <dgm:cxn modelId="{FC990860-7B06-4466-A978-E0E683190263}" type="presParOf" srcId="{3AEF0B7C-108C-4DD0-8FB4-DD707B80A926}" destId="{C5524A8C-881A-4A89-BF20-61DE23567564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62BC4-8FAD-4390-B2DA-4F5705992587}">
      <dsp:nvSpPr>
        <dsp:cNvPr id="0" name=""/>
        <dsp:cNvSpPr/>
      </dsp:nvSpPr>
      <dsp:spPr>
        <a:xfrm>
          <a:off x="0" y="228600"/>
          <a:ext cx="8763000" cy="3048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577F4A-40B6-48F0-8450-6266DCAF2B76}">
      <dsp:nvSpPr>
        <dsp:cNvPr id="0" name=""/>
        <dsp:cNvSpPr/>
      </dsp:nvSpPr>
      <dsp:spPr>
        <a:xfrm>
          <a:off x="3947" y="0"/>
          <a:ext cx="1898507" cy="3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2005</a:t>
          </a:r>
          <a:endParaRPr lang="en-US" sz="1000" kern="1200" dirty="0"/>
        </a:p>
      </dsp:txBody>
      <dsp:txXfrm>
        <a:off x="3947" y="0"/>
        <a:ext cx="1898507" cy="304800"/>
      </dsp:txXfrm>
    </dsp:sp>
    <dsp:sp modelId="{04B420EF-6099-48AE-854B-E2E781F6600B}">
      <dsp:nvSpPr>
        <dsp:cNvPr id="0" name=""/>
        <dsp:cNvSpPr/>
      </dsp:nvSpPr>
      <dsp:spPr>
        <a:xfrm>
          <a:off x="915100" y="342900"/>
          <a:ext cx="76200" cy="76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8637E-4A3D-45F4-BD83-0000C82EA00D}">
      <dsp:nvSpPr>
        <dsp:cNvPr id="0" name=""/>
        <dsp:cNvSpPr/>
      </dsp:nvSpPr>
      <dsp:spPr>
        <a:xfrm>
          <a:off x="1997379" y="457200"/>
          <a:ext cx="1898507" cy="3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2009</a:t>
          </a:r>
        </a:p>
      </dsp:txBody>
      <dsp:txXfrm>
        <a:off x="1997379" y="457200"/>
        <a:ext cx="1898507" cy="304800"/>
      </dsp:txXfrm>
    </dsp:sp>
    <dsp:sp modelId="{1BAEF325-9ECC-4F30-A23F-AF9A0B8DA887}">
      <dsp:nvSpPr>
        <dsp:cNvPr id="0" name=""/>
        <dsp:cNvSpPr/>
      </dsp:nvSpPr>
      <dsp:spPr>
        <a:xfrm>
          <a:off x="2908533" y="342900"/>
          <a:ext cx="76200" cy="76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E33F1-D43A-40E8-9191-CE1A91991DA9}">
      <dsp:nvSpPr>
        <dsp:cNvPr id="0" name=""/>
        <dsp:cNvSpPr/>
      </dsp:nvSpPr>
      <dsp:spPr>
        <a:xfrm>
          <a:off x="3990812" y="0"/>
          <a:ext cx="1898507" cy="3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2014</a:t>
          </a:r>
        </a:p>
      </dsp:txBody>
      <dsp:txXfrm>
        <a:off x="3990812" y="0"/>
        <a:ext cx="1898507" cy="304800"/>
      </dsp:txXfrm>
    </dsp:sp>
    <dsp:sp modelId="{E8274065-785C-4735-A09F-1E4BA7C9141E}">
      <dsp:nvSpPr>
        <dsp:cNvPr id="0" name=""/>
        <dsp:cNvSpPr/>
      </dsp:nvSpPr>
      <dsp:spPr>
        <a:xfrm>
          <a:off x="4901966" y="342900"/>
          <a:ext cx="76200" cy="76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08ACF-E3C3-4A9B-9095-0798B2420817}">
      <dsp:nvSpPr>
        <dsp:cNvPr id="0" name=""/>
        <dsp:cNvSpPr/>
      </dsp:nvSpPr>
      <dsp:spPr>
        <a:xfrm>
          <a:off x="5984245" y="457200"/>
          <a:ext cx="1898507" cy="3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2018</a:t>
          </a:r>
        </a:p>
      </dsp:txBody>
      <dsp:txXfrm>
        <a:off x="5984245" y="457200"/>
        <a:ext cx="1898507" cy="304800"/>
      </dsp:txXfrm>
    </dsp:sp>
    <dsp:sp modelId="{57C30851-12E4-4B17-8034-BD71A37E6120}">
      <dsp:nvSpPr>
        <dsp:cNvPr id="0" name=""/>
        <dsp:cNvSpPr/>
      </dsp:nvSpPr>
      <dsp:spPr>
        <a:xfrm>
          <a:off x="6895399" y="342900"/>
          <a:ext cx="76200" cy="76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17C8C-067D-4EE7-82CC-9E773EFBFD6E}">
      <dsp:nvSpPr>
        <dsp:cNvPr id="0" name=""/>
        <dsp:cNvSpPr/>
      </dsp:nvSpPr>
      <dsp:spPr>
        <a:xfrm>
          <a:off x="2048929" y="0"/>
          <a:ext cx="2563585" cy="1914396"/>
        </a:xfrm>
        <a:prstGeom prst="trapezoid">
          <a:avLst>
            <a:gd name="adj" fmla="val 67362"/>
          </a:avLst>
        </a:prstGeom>
        <a:solidFill>
          <a:srgbClr val="245A8C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048929" y="0"/>
        <a:ext cx="2563585" cy="1914396"/>
      </dsp:txXfrm>
    </dsp:sp>
    <dsp:sp modelId="{F03AA90E-5863-4101-9C59-9E94389F7F98}">
      <dsp:nvSpPr>
        <dsp:cNvPr id="0" name=""/>
        <dsp:cNvSpPr/>
      </dsp:nvSpPr>
      <dsp:spPr>
        <a:xfrm>
          <a:off x="1020569" y="1914396"/>
          <a:ext cx="4620304" cy="1515045"/>
        </a:xfrm>
        <a:prstGeom prst="trapezoid">
          <a:avLst>
            <a:gd name="adj" fmla="val 67362"/>
          </a:avLst>
        </a:prstGeom>
        <a:solidFill>
          <a:srgbClr val="183D5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829123" y="1914396"/>
        <a:ext cx="3003197" cy="1515045"/>
      </dsp:txXfrm>
    </dsp:sp>
    <dsp:sp modelId="{308AC590-FC94-4CE2-8A0E-3C831E8EFEE6}">
      <dsp:nvSpPr>
        <dsp:cNvPr id="0" name=""/>
        <dsp:cNvSpPr/>
      </dsp:nvSpPr>
      <dsp:spPr>
        <a:xfrm>
          <a:off x="0" y="3429442"/>
          <a:ext cx="6661444" cy="1515045"/>
        </a:xfrm>
        <a:prstGeom prst="trapezoid">
          <a:avLst>
            <a:gd name="adj" fmla="val 67362"/>
          </a:avLst>
        </a:prstGeom>
        <a:solidFill>
          <a:srgbClr val="0E243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165752" y="3429442"/>
        <a:ext cx="4329938" cy="15150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6D776-F722-401F-B6D7-BC918593AB0B}">
      <dsp:nvSpPr>
        <dsp:cNvPr id="0" name=""/>
        <dsp:cNvSpPr/>
      </dsp:nvSpPr>
      <dsp:spPr>
        <a:xfrm>
          <a:off x="3453556" y="1417"/>
          <a:ext cx="2236886" cy="14539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Pengelolaan</a:t>
          </a:r>
          <a:endParaRPr lang="en-US" sz="2200" b="1" kern="1200" dirty="0"/>
        </a:p>
      </dsp:txBody>
      <dsp:txXfrm>
        <a:off x="3524533" y="72394"/>
        <a:ext cx="2094932" cy="1312022"/>
      </dsp:txXfrm>
    </dsp:sp>
    <dsp:sp modelId="{97D57190-A5A3-44C8-B250-26EA3778E4B8}">
      <dsp:nvSpPr>
        <dsp:cNvPr id="0" name=""/>
        <dsp:cNvSpPr/>
      </dsp:nvSpPr>
      <dsp:spPr>
        <a:xfrm>
          <a:off x="2170344" y="728405"/>
          <a:ext cx="4803311" cy="4803311"/>
        </a:xfrm>
        <a:custGeom>
          <a:avLst/>
          <a:gdLst/>
          <a:ahLst/>
          <a:cxnLst/>
          <a:rect l="0" t="0" r="0" b="0"/>
          <a:pathLst>
            <a:path>
              <a:moveTo>
                <a:pt x="3828745" y="469981"/>
              </a:moveTo>
              <a:arcTo wR="2401655" hR="2401655" stAng="18387383" swAng="163335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5B860-FD70-4649-A130-32C6D3B5C30E}">
      <dsp:nvSpPr>
        <dsp:cNvPr id="0" name=""/>
        <dsp:cNvSpPr/>
      </dsp:nvSpPr>
      <dsp:spPr>
        <a:xfrm>
          <a:off x="5855212" y="2403073"/>
          <a:ext cx="2236886" cy="14539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Disposisi</a:t>
          </a:r>
          <a:endParaRPr lang="en-US" sz="2200" kern="1200" dirty="0"/>
        </a:p>
      </dsp:txBody>
      <dsp:txXfrm>
        <a:off x="5926189" y="2474050"/>
        <a:ext cx="2094932" cy="1312022"/>
      </dsp:txXfrm>
    </dsp:sp>
    <dsp:sp modelId="{F726F258-2D64-4593-89AD-585A10568C73}">
      <dsp:nvSpPr>
        <dsp:cNvPr id="0" name=""/>
        <dsp:cNvSpPr/>
      </dsp:nvSpPr>
      <dsp:spPr>
        <a:xfrm>
          <a:off x="2170344" y="728405"/>
          <a:ext cx="4803311" cy="4803311"/>
        </a:xfrm>
        <a:custGeom>
          <a:avLst/>
          <a:gdLst/>
          <a:ahLst/>
          <a:cxnLst/>
          <a:rect l="0" t="0" r="0" b="0"/>
          <a:pathLst>
            <a:path>
              <a:moveTo>
                <a:pt x="4554316" y="3466552"/>
              </a:moveTo>
              <a:arcTo wR="2401655" hR="2401655" stAng="1579264" swAng="163335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89479-2BB8-4DEA-B921-D8CD185A0ADD}">
      <dsp:nvSpPr>
        <dsp:cNvPr id="0" name=""/>
        <dsp:cNvSpPr/>
      </dsp:nvSpPr>
      <dsp:spPr>
        <a:xfrm>
          <a:off x="3453556" y="4804729"/>
          <a:ext cx="2236886" cy="14539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Kebutuhan</a:t>
          </a:r>
          <a:endParaRPr lang="en-US" sz="2200" kern="1200" dirty="0"/>
        </a:p>
      </dsp:txBody>
      <dsp:txXfrm>
        <a:off x="3524533" y="4875706"/>
        <a:ext cx="2094932" cy="1312022"/>
      </dsp:txXfrm>
    </dsp:sp>
    <dsp:sp modelId="{3F31E59C-6C18-4CD2-B49B-44D75D0BAB46}">
      <dsp:nvSpPr>
        <dsp:cNvPr id="0" name=""/>
        <dsp:cNvSpPr/>
      </dsp:nvSpPr>
      <dsp:spPr>
        <a:xfrm>
          <a:off x="2170344" y="728405"/>
          <a:ext cx="4803311" cy="4803311"/>
        </a:xfrm>
        <a:custGeom>
          <a:avLst/>
          <a:gdLst/>
          <a:ahLst/>
          <a:cxnLst/>
          <a:rect l="0" t="0" r="0" b="0"/>
          <a:pathLst>
            <a:path>
              <a:moveTo>
                <a:pt x="974566" y="4333330"/>
              </a:moveTo>
              <a:arcTo wR="2401655" hR="2401655" stAng="7587383" swAng="163335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E3D40-38A0-43E2-BCBC-7A16E7405229}">
      <dsp:nvSpPr>
        <dsp:cNvPr id="0" name=""/>
        <dsp:cNvSpPr/>
      </dsp:nvSpPr>
      <dsp:spPr>
        <a:xfrm>
          <a:off x="1051900" y="2403073"/>
          <a:ext cx="2236886" cy="14539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akuisisi</a:t>
          </a:r>
          <a:endParaRPr lang="en-US" sz="2200" kern="1200" dirty="0"/>
        </a:p>
      </dsp:txBody>
      <dsp:txXfrm>
        <a:off x="1122877" y="2474050"/>
        <a:ext cx="2094932" cy="1312022"/>
      </dsp:txXfrm>
    </dsp:sp>
    <dsp:sp modelId="{C5524A8C-881A-4A89-BF20-61DE23567564}">
      <dsp:nvSpPr>
        <dsp:cNvPr id="0" name=""/>
        <dsp:cNvSpPr/>
      </dsp:nvSpPr>
      <dsp:spPr>
        <a:xfrm>
          <a:off x="2170344" y="728405"/>
          <a:ext cx="4803311" cy="4803311"/>
        </a:xfrm>
        <a:custGeom>
          <a:avLst/>
          <a:gdLst/>
          <a:ahLst/>
          <a:cxnLst/>
          <a:rect l="0" t="0" r="0" b="0"/>
          <a:pathLst>
            <a:path>
              <a:moveTo>
                <a:pt x="248995" y="1336759"/>
              </a:moveTo>
              <a:arcTo wR="2401655" hR="2401655" stAng="12379264" swAng="1633353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50347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42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Berhubungan dengan </a:t>
            </a:r>
            <a:r>
              <a:rPr lang="id-ID">
                <a:solidFill>
                  <a:srgbClr val="C00000"/>
                </a:solidFill>
              </a:rPr>
              <a:t>Aset dan Layanan Pendukung</a:t>
            </a: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 err="1"/>
              <a:t>Seluruh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id-ID">
                <a:solidFill>
                  <a:srgbClr val="0070C0"/>
                </a:solidFill>
              </a:rPr>
              <a:t>sistem dan infrastruktur IT:</a:t>
            </a:r>
          </a:p>
          <a:p>
            <a:pPr lvl="2"/>
            <a:r>
              <a:rPr lang="id-ID"/>
              <a:t>Apakah sudah tepat </a:t>
            </a:r>
            <a:r>
              <a:rPr lang="id-ID">
                <a:solidFill>
                  <a:srgbClr val="00B050"/>
                </a:solidFill>
              </a:rPr>
              <a:t>posisi</a:t>
            </a:r>
            <a:r>
              <a:rPr lang="id-ID"/>
              <a:t>, </a:t>
            </a:r>
            <a:r>
              <a:rPr lang="id-ID">
                <a:solidFill>
                  <a:srgbClr val="00B050"/>
                </a:solidFill>
              </a:rPr>
              <a:t>peran</a:t>
            </a:r>
            <a:r>
              <a:rPr lang="id-ID"/>
              <a:t> dan pemanfaatannya?</a:t>
            </a:r>
          </a:p>
          <a:p>
            <a:pPr lvl="2"/>
            <a:r>
              <a:rPr lang="id-ID"/>
              <a:t>Bagaimana </a:t>
            </a:r>
            <a:r>
              <a:rPr lang="id-ID">
                <a:solidFill>
                  <a:srgbClr val="00B050"/>
                </a:solidFill>
              </a:rPr>
              <a:t>memperbaiki</a:t>
            </a:r>
            <a:r>
              <a:rPr lang="id-ID"/>
              <a:t> bila ada kerusakan</a:t>
            </a:r>
          </a:p>
          <a:p>
            <a:pPr lvl="2"/>
            <a:r>
              <a:rPr lang="id-ID"/>
              <a:t>Keputusan </a:t>
            </a:r>
            <a:r>
              <a:rPr lang="id-ID">
                <a:solidFill>
                  <a:srgbClr val="00B050"/>
                </a:solidFill>
              </a:rPr>
              <a:t>pengadaan sistem baru</a:t>
            </a:r>
            <a:r>
              <a:rPr lang="id-ID"/>
              <a:t>?</a:t>
            </a:r>
          </a:p>
          <a:p>
            <a:pPr lvl="1"/>
            <a:r>
              <a:rPr lang="en-US" err="1"/>
              <a:t>Apakah</a:t>
            </a:r>
            <a:r>
              <a:rPr lang="en-US"/>
              <a:t> </a:t>
            </a:r>
            <a:r>
              <a:rPr lang="en-US" err="1">
                <a:solidFill>
                  <a:srgbClr val="0070C0"/>
                </a:solidFill>
              </a:rPr>
              <a:t>arsitektur</a:t>
            </a:r>
            <a:r>
              <a:rPr lang="id-ID">
                <a:solidFill>
                  <a:srgbClr val="0070C0"/>
                </a:solidFill>
              </a:rPr>
              <a:t> organisasi </a:t>
            </a:r>
            <a:r>
              <a:rPr lang="id-ID"/>
              <a:t>dan pembagian unit kerja:</a:t>
            </a:r>
          </a:p>
          <a:p>
            <a:pPr lvl="2"/>
            <a:r>
              <a:rPr lang="id-ID"/>
              <a:t>C</a:t>
            </a:r>
            <a:r>
              <a:rPr lang="en-US" err="1"/>
              <a:t>ukup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>
                <a:solidFill>
                  <a:srgbClr val="00B050"/>
                </a:solidFill>
              </a:rPr>
              <a:t>mendukung</a:t>
            </a:r>
            <a:r>
              <a:rPr lang="id-ID">
                <a:solidFill>
                  <a:srgbClr val="00B050"/>
                </a:solidFill>
              </a:rPr>
              <a:t> proses bisnis </a:t>
            </a:r>
            <a:r>
              <a:rPr lang="id-ID"/>
              <a:t>organisasi?</a:t>
            </a:r>
            <a:endParaRPr lang="en-US"/>
          </a:p>
          <a:p>
            <a:pPr lvl="1"/>
            <a:r>
              <a:rPr lang="id-ID"/>
              <a:t>Pengelolaan</a:t>
            </a:r>
            <a:r>
              <a:rPr lang="id-ID">
                <a:solidFill>
                  <a:srgbClr val="0070C0"/>
                </a:solidFill>
              </a:rPr>
              <a:t> d</a:t>
            </a:r>
            <a:r>
              <a:rPr lang="en-US" err="1">
                <a:solidFill>
                  <a:srgbClr val="0070C0"/>
                </a:solidFill>
              </a:rPr>
              <a:t>okumen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yang </a:t>
            </a:r>
            <a:r>
              <a:rPr lang="en-US" err="1"/>
              <a:t>diproduksi</a:t>
            </a:r>
            <a:r>
              <a:rPr lang="en-US"/>
              <a:t> </a:t>
            </a:r>
            <a:r>
              <a:rPr lang="en-US" err="1"/>
              <a:t>seluruh</a:t>
            </a:r>
            <a:r>
              <a:rPr lang="id-ID"/>
              <a:t> staf?</a:t>
            </a:r>
            <a:endParaRPr lang="en-US"/>
          </a:p>
          <a:p>
            <a:r>
              <a:rPr lang="id-ID"/>
              <a:t>Berhubungan dengan </a:t>
            </a:r>
            <a:r>
              <a:rPr lang="id-ID">
                <a:solidFill>
                  <a:srgbClr val="C00000"/>
                </a:solidFill>
              </a:rPr>
              <a:t>Kegiatan</a:t>
            </a:r>
          </a:p>
          <a:p>
            <a:pPr lvl="1"/>
            <a:r>
              <a:rPr lang="id-ID">
                <a:solidFill>
                  <a:srgbClr val="0070C0"/>
                </a:solidFill>
              </a:rPr>
              <a:t>Pekerjaan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err="1">
                <a:solidFill>
                  <a:srgbClr val="0070C0"/>
                </a:solidFill>
              </a:rPr>
              <a:t>sehari-hari</a:t>
            </a:r>
            <a:r>
              <a:rPr lang="id-ID"/>
              <a:t>, k</a:t>
            </a:r>
            <a:r>
              <a:rPr lang="en-US" err="1"/>
              <a:t>ebiasaan</a:t>
            </a:r>
            <a:r>
              <a:rPr lang="en-US"/>
              <a:t> </a:t>
            </a:r>
            <a:r>
              <a:rPr lang="en-US" err="1"/>
              <a:t>masing-masing</a:t>
            </a:r>
            <a:r>
              <a:rPr lang="en-US"/>
              <a:t> </a:t>
            </a:r>
            <a:r>
              <a:rPr lang="id-ID"/>
              <a:t>staf, dan tahapan penyelesaian masalah?</a:t>
            </a:r>
            <a:endParaRPr lang="en-US"/>
          </a:p>
          <a:p>
            <a:pPr lvl="1"/>
            <a:r>
              <a:rPr lang="en-US" err="1"/>
              <a:t>Bagaimana</a:t>
            </a:r>
            <a:r>
              <a:rPr lang="id-ID"/>
              <a:t> SOP dan </a:t>
            </a:r>
            <a:r>
              <a:rPr lang="en-US"/>
              <a:t> </a:t>
            </a:r>
            <a:r>
              <a:rPr lang="id-ID">
                <a:solidFill>
                  <a:srgbClr val="0070C0"/>
                </a:solidFill>
              </a:rPr>
              <a:t>proses bisnis:</a:t>
            </a:r>
          </a:p>
          <a:p>
            <a:pPr lvl="2"/>
            <a:r>
              <a:rPr lang="id-ID"/>
              <a:t>Pengajuan </a:t>
            </a:r>
            <a:r>
              <a:rPr lang="id-ID">
                <a:solidFill>
                  <a:srgbClr val="00B050"/>
                </a:solidFill>
              </a:rPr>
              <a:t>cuti</a:t>
            </a:r>
            <a:r>
              <a:rPr lang="id-ID"/>
              <a:t>, </a:t>
            </a:r>
            <a:r>
              <a:rPr lang="id-ID">
                <a:solidFill>
                  <a:srgbClr val="00B050"/>
                </a:solidFill>
              </a:rPr>
              <a:t>pelaksanaan</a:t>
            </a:r>
            <a:r>
              <a:rPr lang="id-ID"/>
              <a:t> pekerjaan, </a:t>
            </a:r>
            <a:r>
              <a:rPr lang="id-ID">
                <a:solidFill>
                  <a:srgbClr val="00B050"/>
                </a:solidFill>
              </a:rPr>
              <a:t>pengunduran diri</a:t>
            </a:r>
            <a:r>
              <a:rPr lang="id-ID"/>
              <a:t>, dsb</a:t>
            </a:r>
            <a:endParaRPr lang="id-ID">
              <a:solidFill>
                <a:srgbClr val="0070C0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F43B1D-492F-43C0-91D3-0F4DFA5E59FB}" type="slidenum">
              <a:rPr kumimoji="0" lang="id-ID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320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Proses</a:t>
            </a:r>
            <a:r>
              <a:rPr lang="en-ID" baseline="0" dirty="0"/>
              <a:t>  </a:t>
            </a:r>
            <a:r>
              <a:rPr lang="en-ID" baseline="0" dirty="0" err="1"/>
              <a:t>Bisnis</a:t>
            </a:r>
            <a:r>
              <a:rPr lang="en-ID" baseline="0" dirty="0"/>
              <a:t> </a:t>
            </a:r>
            <a:r>
              <a:rPr lang="en-ID" baseline="0" dirty="0" err="1"/>
              <a:t>dan</a:t>
            </a:r>
            <a:r>
              <a:rPr lang="en-ID" baseline="0" dirty="0"/>
              <a:t> </a:t>
            </a:r>
            <a:r>
              <a:rPr lang="en-ID" baseline="0" dirty="0" err="1"/>
              <a:t>Aktivitas</a:t>
            </a:r>
            <a:r>
              <a:rPr lang="en-ID" baseline="0" dirty="0"/>
              <a:t> </a:t>
            </a:r>
            <a:r>
              <a:rPr lang="en-ID" baseline="0" dirty="0" err="1"/>
              <a:t>organisasi</a:t>
            </a:r>
            <a:r>
              <a:rPr lang="en-ID" baseline="0" dirty="0"/>
              <a:t> </a:t>
            </a:r>
            <a:r>
              <a:rPr lang="en-ID" baseline="0" dirty="0" err="1"/>
              <a:t>menggunakan</a:t>
            </a:r>
            <a:r>
              <a:rPr lang="en-ID" baseline="0" dirty="0"/>
              <a:t>..</a:t>
            </a:r>
          </a:p>
          <a:p>
            <a:r>
              <a:rPr lang="en-ID" baseline="0" dirty="0"/>
              <a:t>DATA, </a:t>
            </a:r>
            <a:r>
              <a:rPr lang="en-ID" baseline="0" dirty="0" err="1"/>
              <a:t>yg</a:t>
            </a:r>
            <a:r>
              <a:rPr lang="en-ID" baseline="0" dirty="0"/>
              <a:t> </a:t>
            </a:r>
            <a:r>
              <a:rPr lang="en-ID" baseline="0" dirty="0" err="1"/>
              <a:t>harus</a:t>
            </a:r>
            <a:r>
              <a:rPr lang="en-ID" baseline="0" dirty="0"/>
              <a:t> </a:t>
            </a:r>
            <a:r>
              <a:rPr lang="en-ID" baseline="0" dirty="0" err="1"/>
              <a:t>dikumpulkan</a:t>
            </a:r>
            <a:r>
              <a:rPr lang="en-ID" baseline="0" dirty="0"/>
              <a:t>, </a:t>
            </a:r>
            <a:r>
              <a:rPr lang="en-ID" baseline="0" dirty="0" err="1"/>
              <a:t>dikelola</a:t>
            </a:r>
            <a:r>
              <a:rPr lang="en-ID" baseline="0" dirty="0"/>
              <a:t>, </a:t>
            </a:r>
            <a:r>
              <a:rPr lang="en-ID" baseline="0" dirty="0" err="1"/>
              <a:t>diamankan</a:t>
            </a:r>
            <a:r>
              <a:rPr lang="en-ID" baseline="0" dirty="0"/>
              <a:t> </a:t>
            </a:r>
            <a:r>
              <a:rPr lang="en-ID" baseline="0" dirty="0" err="1"/>
              <a:t>dan</a:t>
            </a:r>
            <a:r>
              <a:rPr lang="en-ID" baseline="0" dirty="0"/>
              <a:t> </a:t>
            </a:r>
            <a:r>
              <a:rPr lang="en-ID" baseline="0" dirty="0" err="1"/>
              <a:t>didistribusikan</a:t>
            </a:r>
            <a:r>
              <a:rPr lang="en-ID" baseline="0" dirty="0"/>
              <a:t> </a:t>
            </a:r>
            <a:r>
              <a:rPr lang="en-ID" baseline="0" dirty="0" err="1"/>
              <a:t>dengan</a:t>
            </a:r>
            <a:r>
              <a:rPr lang="en-ID" baseline="0" dirty="0"/>
              <a:t>…</a:t>
            </a:r>
          </a:p>
          <a:p>
            <a:r>
              <a:rPr lang="en-ID" baseline="0" dirty="0"/>
              <a:t>APLIKASI, </a:t>
            </a:r>
            <a:r>
              <a:rPr lang="en-ID" baseline="0" dirty="0" err="1"/>
              <a:t>baik</a:t>
            </a:r>
            <a:r>
              <a:rPr lang="en-ID" baseline="0" dirty="0"/>
              <a:t> </a:t>
            </a:r>
            <a:r>
              <a:rPr lang="en-ID" baseline="0" dirty="0" err="1"/>
              <a:t>itu</a:t>
            </a:r>
            <a:r>
              <a:rPr lang="en-ID" baseline="0" dirty="0"/>
              <a:t> </a:t>
            </a:r>
            <a:r>
              <a:rPr lang="en-ID" baseline="0" dirty="0" err="1"/>
              <a:t>aplikasi</a:t>
            </a:r>
            <a:r>
              <a:rPr lang="en-ID" baseline="0" dirty="0"/>
              <a:t> custom </a:t>
            </a:r>
            <a:r>
              <a:rPr lang="en-ID" baseline="0" dirty="0" err="1"/>
              <a:t>atau</a:t>
            </a:r>
            <a:r>
              <a:rPr lang="en-ID" baseline="0" dirty="0"/>
              <a:t> generic, </a:t>
            </a:r>
            <a:r>
              <a:rPr lang="en-ID" baseline="0" dirty="0" err="1"/>
              <a:t>yg</a:t>
            </a:r>
            <a:r>
              <a:rPr lang="en-ID" baseline="0" dirty="0"/>
              <a:t> </a:t>
            </a:r>
            <a:r>
              <a:rPr lang="en-ID" baseline="0" dirty="0" err="1"/>
              <a:t>berjalan</a:t>
            </a:r>
            <a:r>
              <a:rPr lang="en-ID" baseline="0" dirty="0"/>
              <a:t> </a:t>
            </a:r>
            <a:r>
              <a:rPr lang="en-ID" baseline="0" dirty="0" err="1"/>
              <a:t>diatas</a:t>
            </a:r>
            <a:r>
              <a:rPr lang="en-ID" baseline="0" dirty="0"/>
              <a:t>….</a:t>
            </a:r>
          </a:p>
          <a:p>
            <a:r>
              <a:rPr lang="en-ID" baseline="0" dirty="0"/>
              <a:t>TEKNOLOGI, </a:t>
            </a:r>
            <a:r>
              <a:rPr lang="en-ID" baseline="0" dirty="0" err="1"/>
              <a:t>seperti</a:t>
            </a:r>
            <a:r>
              <a:rPr lang="en-ID" baseline="0" dirty="0"/>
              <a:t> </a:t>
            </a:r>
            <a:r>
              <a:rPr lang="en-ID" baseline="0" dirty="0" err="1"/>
              <a:t>infrastruktur</a:t>
            </a:r>
            <a:r>
              <a:rPr lang="en-ID" baseline="0" dirty="0"/>
              <a:t>, system </a:t>
            </a:r>
            <a:r>
              <a:rPr lang="en-ID" baseline="0" dirty="0" err="1"/>
              <a:t>dan</a:t>
            </a:r>
            <a:r>
              <a:rPr lang="en-ID" baseline="0" dirty="0"/>
              <a:t> </a:t>
            </a:r>
            <a:r>
              <a:rPr lang="en-ID" baseline="0" dirty="0" err="1"/>
              <a:t>jaringan</a:t>
            </a:r>
            <a:r>
              <a:rPr lang="en-ID" baseline="0" dirty="0"/>
              <a:t> </a:t>
            </a:r>
            <a:r>
              <a:rPr lang="en-ID" baseline="0" dirty="0" err="1"/>
              <a:t>komputer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F43B1D-492F-43C0-91D3-0F4DFA5E59FB}" type="slidenum">
              <a:rPr kumimoji="1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18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414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94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Shape 1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18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14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20C974-9896-4CDA-8193-922EFAB259E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19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047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Shape 18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Shape 1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841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62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177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Shape 18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612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Shape 1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58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700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Shape 1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67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8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44DE5D-4095-4917-B3BC-EA2D7883FF6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10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44DE5D-4095-4917-B3BC-EA2D7883FF6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135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Berhubungan dengan </a:t>
            </a:r>
            <a:r>
              <a:rPr lang="id-ID" dirty="0">
                <a:solidFill>
                  <a:srgbClr val="C00000"/>
                </a:solidFill>
              </a:rPr>
              <a:t>Aset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id-ID" dirty="0">
                <a:solidFill>
                  <a:srgbClr val="0070C0"/>
                </a:solidFill>
              </a:rPr>
              <a:t>perabotan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id-ID" dirty="0"/>
              <a:t>:</a:t>
            </a:r>
          </a:p>
          <a:p>
            <a:pPr lvl="2"/>
            <a:r>
              <a:rPr lang="id-ID" dirty="0"/>
              <a:t>Apakah sudah tepat </a:t>
            </a:r>
            <a:r>
              <a:rPr lang="id-ID" dirty="0">
                <a:solidFill>
                  <a:srgbClr val="00B050"/>
                </a:solidFill>
              </a:rPr>
              <a:t>posisi</a:t>
            </a:r>
            <a:r>
              <a:rPr lang="id-ID" dirty="0"/>
              <a:t>, </a:t>
            </a:r>
            <a:r>
              <a:rPr lang="id-ID" dirty="0">
                <a:solidFill>
                  <a:srgbClr val="00B050"/>
                </a:solidFill>
              </a:rPr>
              <a:t>peran</a:t>
            </a:r>
            <a:r>
              <a:rPr lang="id-ID" dirty="0"/>
              <a:t> dan pemanfaatannya?</a:t>
            </a:r>
            <a:endParaRPr lang="id-ID" dirty="0">
              <a:solidFill>
                <a:srgbClr val="00B050"/>
              </a:solidFill>
            </a:endParaRPr>
          </a:p>
          <a:p>
            <a:pPr lvl="2"/>
            <a:r>
              <a:rPr lang="id-ID" dirty="0"/>
              <a:t>Bagaimana </a:t>
            </a:r>
            <a:r>
              <a:rPr lang="id-ID" dirty="0">
                <a:solidFill>
                  <a:srgbClr val="00B050"/>
                </a:solidFill>
              </a:rPr>
              <a:t>memperbaiki</a:t>
            </a:r>
            <a:r>
              <a:rPr lang="id-ID" dirty="0"/>
              <a:t> bila ada kerusakan?</a:t>
            </a:r>
          </a:p>
          <a:p>
            <a:pPr lvl="2"/>
            <a:r>
              <a:rPr lang="id-ID" dirty="0"/>
              <a:t>Kapan dan kondisi seperti apa keputusan </a:t>
            </a:r>
            <a:r>
              <a:rPr lang="id-ID" dirty="0">
                <a:solidFill>
                  <a:srgbClr val="00B050"/>
                </a:solidFill>
              </a:rPr>
              <a:t>pembelian aset baru</a:t>
            </a:r>
            <a:r>
              <a:rPr lang="id-ID" dirty="0"/>
              <a:t>?</a:t>
            </a:r>
          </a:p>
          <a:p>
            <a:pPr lvl="1"/>
            <a:r>
              <a:rPr lang="id-ID" dirty="0"/>
              <a:t>Apakah arsitektur rumah, ukuran kamar, cukup untuk </a:t>
            </a:r>
            <a:r>
              <a:rPr lang="id-ID" dirty="0">
                <a:solidFill>
                  <a:srgbClr val="0070C0"/>
                </a:solidFill>
              </a:rPr>
              <a:t>mendukung berjalannya kegiatan?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id-ID" dirty="0"/>
              <a:t>Pengelolaan</a:t>
            </a:r>
            <a:r>
              <a:rPr lang="id-ID" dirty="0">
                <a:solidFill>
                  <a:srgbClr val="0070C0"/>
                </a:solidFill>
              </a:rPr>
              <a:t> d</a:t>
            </a:r>
            <a:r>
              <a:rPr lang="en-US" dirty="0" err="1">
                <a:solidFill>
                  <a:srgbClr val="0070C0"/>
                </a:solidFill>
              </a:rPr>
              <a:t>okumen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yang </a:t>
            </a:r>
            <a:r>
              <a:rPr lang="en-US" dirty="0" err="1"/>
              <a:t>diproduksi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penghuni</a:t>
            </a:r>
            <a:r>
              <a:rPr lang="id-ID" dirty="0"/>
              <a:t>?</a:t>
            </a:r>
            <a:endParaRPr lang="en-US" dirty="0"/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Kegiatan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sehari-hari</a:t>
            </a:r>
            <a:r>
              <a:rPr lang="id-ID" dirty="0"/>
              <a:t>, k</a:t>
            </a:r>
            <a:r>
              <a:rPr lang="en-US" dirty="0" err="1"/>
              <a:t>ebiasaan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penghuni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id-ID" dirty="0"/>
              <a:t>, dan tahapan penyelesaian masalah?</a:t>
            </a:r>
            <a:endParaRPr lang="en-US" dirty="0"/>
          </a:p>
          <a:p>
            <a:pPr lvl="1"/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id-ID" dirty="0"/>
              <a:t>proses </a:t>
            </a:r>
            <a:r>
              <a:rPr lang="en-US" dirty="0" err="1"/>
              <a:t>menguras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kolam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renang</a:t>
            </a:r>
            <a:r>
              <a:rPr lang="id-ID" dirty="0">
                <a:solidFill>
                  <a:srgbClr val="0070C0"/>
                </a:solidFill>
              </a:rPr>
              <a:t>, </a:t>
            </a:r>
            <a:r>
              <a:rPr lang="en-US" dirty="0" err="1"/>
              <a:t>membersihkan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kamar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tidur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kamar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mandi</a:t>
            </a:r>
            <a:r>
              <a:rPr lang="id-ID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F43B1D-492F-43C0-91D3-0F4DFA5E59FB}" type="slidenum">
              <a:rPr kumimoji="1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25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44DE5D-4095-4917-B3BC-EA2D7883FF6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274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6D535B-0DE3-4538-BD94-488C4B27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8" name="squares">
            <a:extLst>
              <a:ext uri="{FF2B5EF4-FFF2-40B4-BE49-F238E27FC236}">
                <a16:creationId xmlns:a16="http://schemas.microsoft.com/office/drawing/2014/main" id="{6670120C-2AA8-415F-A942-5309D8B959EA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AFE75F9E-C26C-4ACD-8549-C09E90AAF0AA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FA44CDE5-4F6F-4FD4-A8BD-0CDC479F9C26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73DBD06F-5DD4-48A9-93FB-C35F7D988BFC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4262D3-3E09-4EBB-AA12-BEB94E642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/>
          <a:stretch/>
        </p:blipFill>
        <p:spPr>
          <a:xfrm>
            <a:off x="0" y="-2367"/>
            <a:ext cx="9148114" cy="6862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031" y="60267"/>
            <a:ext cx="6795655" cy="2415912"/>
          </a:xfrm>
        </p:spPr>
        <p:txBody>
          <a:bodyPr anchor="ctr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030" y="2578122"/>
            <a:ext cx="3113116" cy="2679526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9" name="squares"/>
          <p:cNvGrpSpPr/>
          <p:nvPr userDrawn="1"/>
        </p:nvGrpSpPr>
        <p:grpSpPr>
          <a:xfrm rot="10800000">
            <a:off x="8517030" y="2053939"/>
            <a:ext cx="628650" cy="524183"/>
            <a:chOff x="0" y="452558"/>
            <a:chExt cx="914400" cy="524182"/>
          </a:xfrm>
        </p:grpSpPr>
        <p:sp>
          <p:nvSpPr>
            <p:cNvPr id="20" name="Rounded Rectangle 19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FC99AFCE-3129-4D97-A1F7-48975A69C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4" name="squares">
            <a:extLst>
              <a:ext uri="{FF2B5EF4-FFF2-40B4-BE49-F238E27FC236}">
                <a16:creationId xmlns:a16="http://schemas.microsoft.com/office/drawing/2014/main" id="{38212CBA-2D8D-435E-90A6-F4A16BF2FC93}"/>
              </a:ext>
            </a:extLst>
          </p:cNvPr>
          <p:cNvGrpSpPr/>
          <p:nvPr userDrawn="1"/>
        </p:nvGrpSpPr>
        <p:grpSpPr>
          <a:xfrm>
            <a:off x="1" y="944398"/>
            <a:ext cx="460029" cy="524183"/>
            <a:chOff x="0" y="452558"/>
            <a:chExt cx="914400" cy="524182"/>
          </a:xfrm>
        </p:grpSpPr>
        <p:sp>
          <p:nvSpPr>
            <p:cNvPr id="24" name="Rounded Rectangle 11">
              <a:extLst>
                <a:ext uri="{FF2B5EF4-FFF2-40B4-BE49-F238E27FC236}">
                  <a16:creationId xmlns:a16="http://schemas.microsoft.com/office/drawing/2014/main" id="{08CDB211-C638-4BD1-915F-0BD1FB274DD1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5" name="Rounded Rectangle 12">
              <a:extLst>
                <a:ext uri="{FF2B5EF4-FFF2-40B4-BE49-F238E27FC236}">
                  <a16:creationId xmlns:a16="http://schemas.microsoft.com/office/drawing/2014/main" id="{CAF1C4D4-D29F-4AB8-A31B-AEC4B96D8A89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6" name="Round Same Side Corner Rectangle 13">
              <a:extLst>
                <a:ext uri="{FF2B5EF4-FFF2-40B4-BE49-F238E27FC236}">
                  <a16:creationId xmlns:a16="http://schemas.microsoft.com/office/drawing/2014/main" id="{3D79641A-795B-4A9E-A39C-9BD9C4FC2345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5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3335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717A05F-6238-497D-8E92-69316627D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40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83F6EBC-7AC3-40D1-8BD4-629513BEF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/>
          <a:stretch/>
        </p:blipFill>
        <p:spPr>
          <a:xfrm>
            <a:off x="3551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7886700" cy="2095501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EB51BB-DAD7-4CFC-ACD0-FBD5E711A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1" name="squares">
            <a:extLst>
              <a:ext uri="{FF2B5EF4-FFF2-40B4-BE49-F238E27FC236}">
                <a16:creationId xmlns:a16="http://schemas.microsoft.com/office/drawing/2014/main" id="{0E2DFA30-D138-4143-AD10-9E947A509672}"/>
              </a:ext>
            </a:extLst>
          </p:cNvPr>
          <p:cNvGrpSpPr/>
          <p:nvPr userDrawn="1"/>
        </p:nvGrpSpPr>
        <p:grpSpPr>
          <a:xfrm>
            <a:off x="1" y="3280277"/>
            <a:ext cx="628650" cy="524183"/>
            <a:chOff x="0" y="452558"/>
            <a:chExt cx="914400" cy="52418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55EE63E-0F6A-44EB-82F4-A778B7998700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868FB91-0A90-47D5-B6E1-3C79FABDC8A8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 Same Side Corner Rectangle 13">
              <a:extLst>
                <a:ext uri="{FF2B5EF4-FFF2-40B4-BE49-F238E27FC236}">
                  <a16:creationId xmlns:a16="http://schemas.microsoft.com/office/drawing/2014/main" id="{D21BD79F-C481-4659-88BC-675B097A007E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1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43000"/>
            <a:ext cx="3886200" cy="5333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43000"/>
            <a:ext cx="3886200" cy="5333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51CE1BD-D8FB-4D09-8ECD-6A42809F0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0" name="squares">
            <a:extLst>
              <a:ext uri="{FF2B5EF4-FFF2-40B4-BE49-F238E27FC236}">
                <a16:creationId xmlns:a16="http://schemas.microsoft.com/office/drawing/2014/main" id="{1895DAFB-4251-44DA-B32B-90D8A5A6BF76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1" name="Rounded Rectangle 11">
              <a:extLst>
                <a:ext uri="{FF2B5EF4-FFF2-40B4-BE49-F238E27FC236}">
                  <a16:creationId xmlns:a16="http://schemas.microsoft.com/office/drawing/2014/main" id="{113DB4F2-4EC8-436D-96F6-AC0C57523288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2" name="Rounded Rectangle 12">
              <a:extLst>
                <a:ext uri="{FF2B5EF4-FFF2-40B4-BE49-F238E27FC236}">
                  <a16:creationId xmlns:a16="http://schemas.microsoft.com/office/drawing/2014/main" id="{F1AEB8A3-3559-464C-AF41-821A72A12711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3" name="Round Same Side Corner Rectangle 13">
              <a:extLst>
                <a:ext uri="{FF2B5EF4-FFF2-40B4-BE49-F238E27FC236}">
                  <a16:creationId xmlns:a16="http://schemas.microsoft.com/office/drawing/2014/main" id="{ED1EBF80-5FCB-4019-8DF2-4AA9960F5533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60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66800"/>
            <a:ext cx="3868340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14512"/>
            <a:ext cx="3868340" cy="466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66800"/>
            <a:ext cx="3887391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14512"/>
            <a:ext cx="3887391" cy="466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2610108-BD92-4DD8-BDB7-DB30530E2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22" name="squares">
            <a:extLst>
              <a:ext uri="{FF2B5EF4-FFF2-40B4-BE49-F238E27FC236}">
                <a16:creationId xmlns:a16="http://schemas.microsoft.com/office/drawing/2014/main" id="{36ABE393-A44F-439E-B419-722B109CC5CE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23" name="Rounded Rectangle 11">
              <a:extLst>
                <a:ext uri="{FF2B5EF4-FFF2-40B4-BE49-F238E27FC236}">
                  <a16:creationId xmlns:a16="http://schemas.microsoft.com/office/drawing/2014/main" id="{A57E358A-DFE1-42FD-9868-376FDBC779AE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4" name="Rounded Rectangle 12">
              <a:extLst>
                <a:ext uri="{FF2B5EF4-FFF2-40B4-BE49-F238E27FC236}">
                  <a16:creationId xmlns:a16="http://schemas.microsoft.com/office/drawing/2014/main" id="{E5B63CC2-A913-4E26-ABDD-80FCC2EE9718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25" name="Round Same Side Corner Rectangle 13">
              <a:extLst>
                <a:ext uri="{FF2B5EF4-FFF2-40B4-BE49-F238E27FC236}">
                  <a16:creationId xmlns:a16="http://schemas.microsoft.com/office/drawing/2014/main" id="{74172EC1-D227-4939-99C1-EA82225AAD97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983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6D535B-0DE3-4538-BD94-488C4B27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8" name="squares">
            <a:extLst>
              <a:ext uri="{FF2B5EF4-FFF2-40B4-BE49-F238E27FC236}">
                <a16:creationId xmlns:a16="http://schemas.microsoft.com/office/drawing/2014/main" id="{6670120C-2AA8-415F-A942-5309D8B959EA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AFE75F9E-C26C-4ACD-8549-C09E90AAF0AA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FA44CDE5-4F6F-4FD4-A8BD-0CDC479F9C26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73DBD06F-5DD4-48A9-93FB-C35F7D988BFC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3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B599E0-C611-4456-AD1E-B2634B8A4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2" name="squares">
            <a:extLst>
              <a:ext uri="{FF2B5EF4-FFF2-40B4-BE49-F238E27FC236}">
                <a16:creationId xmlns:a16="http://schemas.microsoft.com/office/drawing/2014/main" id="{0225B7FC-2ED7-4416-93CF-493C1E4A01F5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3" name="Rounded Rectangle 11">
              <a:extLst>
                <a:ext uri="{FF2B5EF4-FFF2-40B4-BE49-F238E27FC236}">
                  <a16:creationId xmlns:a16="http://schemas.microsoft.com/office/drawing/2014/main" id="{5AB3BD9E-451C-4F1F-9DEB-769D79B2A047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B2188B34-16F2-44E5-9139-258D41A2C4BB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4C6EEA16-B4A8-44E7-A9A9-84B1CF3185C6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81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4097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40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A4C61B-89A8-46B7-9CDE-85D024B34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8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C948297E-4D84-4779-881B-02337625B8D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squares">
            <a:extLst>
              <a:ext uri="{FF2B5EF4-FFF2-40B4-BE49-F238E27FC236}">
                <a16:creationId xmlns:a16="http://schemas.microsoft.com/office/drawing/2014/main" id="{069C679E-4D5A-456D-BC86-E941E16A223B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E5F80012-0589-4B62-98CD-9DA58E67CED9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AC5B1E76-C7E2-439A-A010-258C7EC8960E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5" name="Round Same Side Corner Rectangle 13">
              <a:extLst>
                <a:ext uri="{FF2B5EF4-FFF2-40B4-BE49-F238E27FC236}">
                  <a16:creationId xmlns:a16="http://schemas.microsoft.com/office/drawing/2014/main" id="{43B1BD3F-1735-4ADF-9E47-82D2DB65E471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2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95A5A6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1" y="9"/>
            <a:ext cx="9152064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avLst/>
              <a:gdLst/>
              <a:ahLst/>
              <a:cxnLst/>
              <a:rect l="0" t="0" r="0" b="0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avLst/>
              <a:gdLst/>
              <a:ahLst/>
              <a:cxnLst/>
              <a:rect l="0" t="0" r="0" b="0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avLst/>
              <a:gdLst/>
              <a:ahLst/>
              <a:cxnLst/>
              <a:rect l="0" t="0" r="0" b="0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avLst/>
              <a:gdLst/>
              <a:ahLst/>
              <a:cxnLst/>
              <a:rect l="0" t="0" r="0" b="0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avLst/>
              <a:gdLst/>
              <a:ahLst/>
              <a:cxnLst/>
              <a:rect l="0" t="0" r="0" b="0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avLst/>
              <a:gdLst/>
              <a:ahLst/>
              <a:cxnLst/>
              <a:rect l="0" t="0" r="0" b="0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avLst/>
              <a:gdLst/>
              <a:ahLst/>
              <a:cxnLst/>
              <a:rect l="0" t="0" r="0" b="0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avLst/>
              <a:gdLst/>
              <a:ahLst/>
              <a:cxnLst/>
              <a:rect l="0" t="0" r="0" b="0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avLst/>
              <a:gdLst/>
              <a:ahLst/>
              <a:cxnLst/>
              <a:rect l="0" t="0" r="0" b="0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avLst/>
              <a:gdLst/>
              <a:ahLst/>
              <a:cxnLst/>
              <a:rect l="0" t="0" r="0" b="0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avLst/>
              <a:gdLst/>
              <a:ahLst/>
              <a:cxnLst/>
              <a:rect l="0" t="0" r="0" b="0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avLst/>
              <a:gdLst/>
              <a:ahLst/>
              <a:cxnLst/>
              <a:rect l="0" t="0" r="0" b="0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avLst/>
              <a:gdLst/>
              <a:ahLst/>
              <a:cxnLst/>
              <a:rect l="0" t="0" r="0" b="0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avLst/>
              <a:gdLst/>
              <a:ahLst/>
              <a:cxnLst/>
              <a:rect l="0" t="0" r="0" b="0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avLst/>
              <a:gdLst/>
              <a:ahLst/>
              <a:cxnLst/>
              <a:rect l="0" t="0" r="0" b="0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avLst/>
              <a:gdLst/>
              <a:ahLst/>
              <a:cxnLst/>
              <a:rect l="0" t="0" r="0" b="0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avLst/>
              <a:gdLst/>
              <a:ahLst/>
              <a:cxnLst/>
              <a:rect l="0" t="0" r="0" b="0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avLst/>
              <a:gdLst/>
              <a:ahLst/>
              <a:cxnLst/>
              <a:rect l="0" t="0" r="0" b="0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avLst/>
              <a:gdLst/>
              <a:ahLst/>
              <a:cxnLst/>
              <a:rect l="0" t="0" r="0" b="0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avLst/>
              <a:gdLst/>
              <a:ahLst/>
              <a:cxnLst/>
              <a:rect l="0" t="0" r="0" b="0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avLst/>
              <a:gdLst/>
              <a:ahLst/>
              <a:cxnLst/>
              <a:rect l="0" t="0" r="0" b="0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avLst/>
              <a:gdLst/>
              <a:ahLst/>
              <a:cxnLst/>
              <a:rect l="0" t="0" r="0" b="0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avLst/>
              <a:gdLst/>
              <a:ahLst/>
              <a:cxnLst/>
              <a:rect l="0" t="0" r="0" b="0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avLst/>
              <a:gdLst/>
              <a:ahLst/>
              <a:cxnLst/>
              <a:rect l="0" t="0" r="0" b="0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avLst/>
              <a:gdLst/>
              <a:ahLst/>
              <a:cxnLst/>
              <a:rect l="0" t="0" r="0" b="0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avLst/>
              <a:gdLst/>
              <a:ahLst/>
              <a:cxnLst/>
              <a:rect l="0" t="0" r="0" b="0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avLst/>
              <a:gdLst/>
              <a:ahLst/>
              <a:cxnLst/>
              <a:rect l="0" t="0" r="0" b="0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avLst/>
              <a:gdLst/>
              <a:ahLst/>
              <a:cxnLst/>
              <a:rect l="0" t="0" r="0" b="0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avLst/>
              <a:gdLst/>
              <a:ahLst/>
              <a:cxnLst/>
              <a:rect l="0" t="0" r="0" b="0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avLst/>
              <a:gdLst/>
              <a:ahLst/>
              <a:cxnLst/>
              <a:rect l="0" t="0" r="0" b="0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avLst/>
              <a:gdLst/>
              <a:ahLst/>
              <a:cxnLst/>
              <a:rect l="0" t="0" r="0" b="0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avLst/>
              <a:gdLst/>
              <a:ahLst/>
              <a:cxnLst/>
              <a:rect l="0" t="0" r="0" b="0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avLst/>
              <a:gdLst/>
              <a:ahLst/>
              <a:cxnLst/>
              <a:rect l="0" t="0" r="0" b="0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avLst/>
              <a:gdLst/>
              <a:ahLst/>
              <a:cxnLst/>
              <a:rect l="0" t="0" r="0" b="0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avLst/>
              <a:gdLst/>
              <a:ahLst/>
              <a:cxnLst/>
              <a:rect l="0" t="0" r="0" b="0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avLst/>
              <a:gdLst/>
              <a:ahLst/>
              <a:cxnLst/>
              <a:rect l="0" t="0" r="0" b="0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avLst/>
              <a:gdLst/>
              <a:ahLst/>
              <a:cxnLst/>
              <a:rect l="0" t="0" r="0" b="0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avLst/>
              <a:gdLst/>
              <a:ahLst/>
              <a:cxnLst/>
              <a:rect l="0" t="0" r="0" b="0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avLst/>
              <a:gdLst/>
              <a:ahLst/>
              <a:cxnLst/>
              <a:rect l="0" t="0" r="0" b="0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avLst/>
              <a:gdLst/>
              <a:ahLst/>
              <a:cxnLst/>
              <a:rect l="0" t="0" r="0" b="0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avLst/>
              <a:gdLst/>
              <a:ahLst/>
              <a:cxnLst/>
              <a:rect l="0" t="0" r="0" b="0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avLst/>
              <a:gdLst/>
              <a:ahLst/>
              <a:cxnLst/>
              <a:rect l="0" t="0" r="0" b="0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avLst/>
              <a:gdLst/>
              <a:ahLst/>
              <a:cxnLst/>
              <a:rect l="0" t="0" r="0" b="0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avLst/>
              <a:gdLst/>
              <a:ahLst/>
              <a:cxnLst/>
              <a:rect l="0" t="0" r="0" b="0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avLst/>
              <a:gdLst/>
              <a:ahLst/>
              <a:cxnLst/>
              <a:rect l="0" t="0" r="0" b="0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avLst/>
              <a:gdLst/>
              <a:ahLst/>
              <a:cxnLst/>
              <a:rect l="0" t="0" r="0" b="0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avLst/>
              <a:gdLst/>
              <a:ahLst/>
              <a:cxnLst/>
              <a:rect l="0" t="0" r="0" b="0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avLst/>
              <a:gdLst/>
              <a:ahLst/>
              <a:cxnLst/>
              <a:rect l="0" t="0" r="0" b="0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avLst/>
              <a:gdLst/>
              <a:ahLst/>
              <a:cxnLst/>
              <a:rect l="0" t="0" r="0" b="0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avLst/>
              <a:gdLst/>
              <a:ahLst/>
              <a:cxnLst/>
              <a:rect l="0" t="0" r="0" b="0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avLst/>
              <a:gdLst/>
              <a:ahLst/>
              <a:cxnLst/>
              <a:rect l="0" t="0" r="0" b="0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avLst/>
              <a:gdLst/>
              <a:ahLst/>
              <a:cxnLst/>
              <a:rect l="0" t="0" r="0" b="0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avLst/>
              <a:gdLst/>
              <a:ahLst/>
              <a:cxnLst/>
              <a:rect l="0" t="0" r="0" b="0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avLst/>
              <a:gdLst/>
              <a:ahLst/>
              <a:cxnLst/>
              <a:rect l="0" t="0" r="0" b="0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avLst/>
              <a:gdLst/>
              <a:ahLst/>
              <a:cxnLst/>
              <a:rect l="0" t="0" r="0" b="0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avLst/>
              <a:gdLst/>
              <a:ahLst/>
              <a:cxnLst/>
              <a:rect l="0" t="0" r="0" b="0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avLst/>
              <a:gdLst/>
              <a:ahLst/>
              <a:cxnLst/>
              <a:rect l="0" t="0" r="0" b="0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avLst/>
              <a:gdLst/>
              <a:ahLst/>
              <a:cxnLst/>
              <a:rect l="0" t="0" r="0" b="0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avLst/>
              <a:gdLst/>
              <a:ahLst/>
              <a:cxnLst/>
              <a:rect l="0" t="0" r="0" b="0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avLst/>
              <a:gdLst/>
              <a:ahLst/>
              <a:cxnLst/>
              <a:rect l="0" t="0" r="0" b="0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avLst/>
              <a:gdLst/>
              <a:ahLst/>
              <a:cxnLst/>
              <a:rect l="0" t="0" r="0" b="0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avLst/>
              <a:gdLst/>
              <a:ahLst/>
              <a:cxnLst/>
              <a:rect l="0" t="0" r="0" b="0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avLst/>
              <a:gdLst/>
              <a:ahLst/>
              <a:cxnLst/>
              <a:rect l="0" t="0" r="0" b="0"/>
              <a:pathLst>
                <a:path w="21212" h="33669" extrusionOk="0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avLst/>
              <a:gdLst/>
              <a:ahLst/>
              <a:cxnLst/>
              <a:rect l="0" t="0" r="0" b="0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avLst/>
              <a:gdLst/>
              <a:ahLst/>
              <a:cxnLst/>
              <a:rect l="0" t="0" r="0" b="0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avLst/>
              <a:gdLst/>
              <a:ahLst/>
              <a:cxnLst/>
              <a:rect l="0" t="0" r="0" b="0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avLst/>
              <a:gdLst/>
              <a:ahLst/>
              <a:cxnLst/>
              <a:rect l="0" t="0" r="0" b="0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avLst/>
              <a:gdLst/>
              <a:ahLst/>
              <a:cxnLst/>
              <a:rect l="0" t="0" r="0" b="0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avLst/>
              <a:gdLst/>
              <a:ahLst/>
              <a:cxnLst/>
              <a:rect l="0" t="0" r="0" b="0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avLst/>
              <a:gdLst/>
              <a:ahLst/>
              <a:cxnLst/>
              <a:rect l="0" t="0" r="0" b="0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avLst/>
              <a:gdLst/>
              <a:ahLst/>
              <a:cxnLst/>
              <a:rect l="0" t="0" r="0" b="0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avLst/>
              <a:gdLst/>
              <a:ahLst/>
              <a:cxnLst/>
              <a:rect l="0" t="0" r="0" b="0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avLst/>
              <a:gdLst/>
              <a:ahLst/>
              <a:cxnLst/>
              <a:rect l="0" t="0" r="0" b="0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avLst/>
              <a:gdLst/>
              <a:ahLst/>
              <a:cxnLst/>
              <a:rect l="0" t="0" r="0" b="0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avLst/>
              <a:gdLst/>
              <a:ahLst/>
              <a:cxnLst/>
              <a:rect l="0" t="0" r="0" b="0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avLst/>
              <a:gdLst/>
              <a:ahLst/>
              <a:cxnLst/>
              <a:rect l="0" t="0" r="0" b="0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avLst/>
              <a:gdLst/>
              <a:ahLst/>
              <a:cxnLst/>
              <a:rect l="0" t="0" r="0" b="0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avLst/>
              <a:gdLst/>
              <a:ahLst/>
              <a:cxnLst/>
              <a:rect l="0" t="0" r="0" b="0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avLst/>
              <a:gdLst/>
              <a:ahLst/>
              <a:cxnLst/>
              <a:rect l="0" t="0" r="0" b="0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avLst/>
              <a:gdLst/>
              <a:ahLst/>
              <a:cxnLst/>
              <a:rect l="0" t="0" r="0" b="0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avLst/>
              <a:gdLst/>
              <a:ahLst/>
              <a:cxnLst/>
              <a:rect l="0" t="0" r="0" b="0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avLst/>
              <a:gdLst/>
              <a:ahLst/>
              <a:cxnLst/>
              <a:rect l="0" t="0" r="0" b="0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avLst/>
              <a:gdLst/>
              <a:ahLst/>
              <a:cxnLst/>
              <a:rect l="0" t="0" r="0" b="0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avLst/>
              <a:gdLst/>
              <a:ahLst/>
              <a:cxnLst/>
              <a:rect l="0" t="0" r="0" b="0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avLst/>
              <a:gdLst/>
              <a:ahLst/>
              <a:cxnLst/>
              <a:rect l="0" t="0" r="0" b="0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avLst/>
              <a:gdLst/>
              <a:ahLst/>
              <a:cxnLst/>
              <a:rect l="0" t="0" r="0" b="0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avLst/>
              <a:gdLst/>
              <a:ahLst/>
              <a:cxnLst/>
              <a:rect l="0" t="0" r="0" b="0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avLst/>
              <a:gdLst/>
              <a:ahLst/>
              <a:cxnLst/>
              <a:rect l="0" t="0" r="0" b="0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avLst/>
              <a:gdLst/>
              <a:ahLst/>
              <a:cxnLst/>
              <a:rect l="0" t="0" r="0" b="0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avLst/>
              <a:gdLst/>
              <a:ahLst/>
              <a:cxnLst/>
              <a:rect l="0" t="0" r="0" b="0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avLst/>
              <a:gdLst/>
              <a:ahLst/>
              <a:cxnLst/>
              <a:rect l="0" t="0" r="0" b="0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avLst/>
              <a:gdLst/>
              <a:ahLst/>
              <a:cxnLst/>
              <a:rect l="0" t="0" r="0" b="0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avLst/>
              <a:gdLst/>
              <a:ahLst/>
              <a:cxnLst/>
              <a:rect l="0" t="0" r="0" b="0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avLst/>
              <a:gdLst/>
              <a:ahLst/>
              <a:cxnLst/>
              <a:rect l="0" t="0" r="0" b="0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avLst/>
              <a:gdLst/>
              <a:ahLst/>
              <a:cxnLst/>
              <a:rect l="0" t="0" r="0" b="0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avLst/>
              <a:gdLst/>
              <a:ahLst/>
              <a:cxnLst/>
              <a:rect l="0" t="0" r="0" b="0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avLst/>
              <a:gdLst/>
              <a:ahLst/>
              <a:cxnLst/>
              <a:rect l="0" t="0" r="0" b="0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avLst/>
              <a:gdLst/>
              <a:ahLst/>
              <a:cxnLst/>
              <a:rect l="0" t="0" r="0" b="0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avLst/>
              <a:gdLst/>
              <a:ahLst/>
              <a:cxnLst/>
              <a:rect l="0" t="0" r="0" b="0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avLst/>
              <a:gdLst/>
              <a:ahLst/>
              <a:cxnLst/>
              <a:rect l="0" t="0" r="0" b="0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avLst/>
              <a:gdLst/>
              <a:ahLst/>
              <a:cxnLst/>
              <a:rect l="0" t="0" r="0" b="0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avLst/>
              <a:gdLst/>
              <a:ahLst/>
              <a:cxnLst/>
              <a:rect l="0" t="0" r="0" b="0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avLst/>
              <a:gdLst/>
              <a:ahLst/>
              <a:cxnLst/>
              <a:rect l="0" t="0" r="0" b="0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avLst/>
              <a:gdLst/>
              <a:ahLst/>
              <a:cxnLst/>
              <a:rect l="0" t="0" r="0" b="0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avLst/>
              <a:gdLst/>
              <a:ahLst/>
              <a:cxnLst/>
              <a:rect l="0" t="0" r="0" b="0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avLst/>
              <a:gdLst/>
              <a:ahLst/>
              <a:cxnLst/>
              <a:rect l="0" t="0" r="0" b="0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avLst/>
              <a:gdLst/>
              <a:ahLst/>
              <a:cxnLst/>
              <a:rect l="0" t="0" r="0" b="0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avLst/>
              <a:gdLst/>
              <a:ahLst/>
              <a:cxnLst/>
              <a:rect l="0" t="0" r="0" b="0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avLst/>
              <a:gdLst/>
              <a:ahLst/>
              <a:cxnLst/>
              <a:rect l="0" t="0" r="0" b="0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avLst/>
              <a:gdLst/>
              <a:ahLst/>
              <a:cxnLst/>
              <a:rect l="0" t="0" r="0" b="0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avLst/>
              <a:gdLst/>
              <a:ahLst/>
              <a:cxnLst/>
              <a:rect l="0" t="0" r="0" b="0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avLst/>
              <a:gdLst/>
              <a:ahLst/>
              <a:cxnLst/>
              <a:rect l="0" t="0" r="0" b="0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avLst/>
              <a:gdLst/>
              <a:ahLst/>
              <a:cxnLst/>
              <a:rect l="0" t="0" r="0" b="0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avLst/>
              <a:gdLst/>
              <a:ahLst/>
              <a:cxnLst/>
              <a:rect l="0" t="0" r="0" b="0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avLst/>
              <a:gdLst/>
              <a:ahLst/>
              <a:cxnLst/>
              <a:rect l="0" t="0" r="0" b="0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avLst/>
              <a:gdLst/>
              <a:ahLst/>
              <a:cxnLst/>
              <a:rect l="0" t="0" r="0" b="0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avLst/>
              <a:gdLst/>
              <a:ahLst/>
              <a:cxnLst/>
              <a:rect l="0" t="0" r="0" b="0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avLst/>
              <a:gdLst/>
              <a:ahLst/>
              <a:cxnLst/>
              <a:rect l="0" t="0" r="0" b="0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avLst/>
              <a:gdLst/>
              <a:ahLst/>
              <a:cxnLst/>
              <a:rect l="0" t="0" r="0" b="0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avLst/>
              <a:gdLst/>
              <a:ahLst/>
              <a:cxnLst/>
              <a:rect l="0" t="0" r="0" b="0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avLst/>
              <a:gdLst/>
              <a:ahLst/>
              <a:cxnLst/>
              <a:rect l="0" t="0" r="0" b="0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avLst/>
              <a:gdLst/>
              <a:ahLst/>
              <a:cxnLst/>
              <a:rect l="0" t="0" r="0" b="0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avLst/>
              <a:gdLst/>
              <a:ahLst/>
              <a:cxnLst/>
              <a:rect l="0" t="0" r="0" b="0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avLst/>
              <a:gdLst/>
              <a:ahLst/>
              <a:cxnLst/>
              <a:rect l="0" t="0" r="0" b="0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avLst/>
              <a:gdLst/>
              <a:ahLst/>
              <a:cxnLst/>
              <a:rect l="0" t="0" r="0" b="0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avLst/>
              <a:gdLst/>
              <a:ahLst/>
              <a:cxnLst/>
              <a:rect l="0" t="0" r="0" b="0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avLst/>
              <a:gdLst/>
              <a:ahLst/>
              <a:cxnLst/>
              <a:rect l="0" t="0" r="0" b="0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avLst/>
              <a:gdLst/>
              <a:ahLst/>
              <a:cxnLst/>
              <a:rect l="0" t="0" r="0" b="0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avLst/>
              <a:gdLst/>
              <a:ahLst/>
              <a:cxnLst/>
              <a:rect l="0" t="0" r="0" b="0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avLst/>
              <a:gdLst/>
              <a:ahLst/>
              <a:cxnLst/>
              <a:rect l="0" t="0" r="0" b="0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avLst/>
              <a:gdLst/>
              <a:ahLst/>
              <a:cxnLst/>
              <a:rect l="0" t="0" r="0" b="0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avLst/>
              <a:gdLst/>
              <a:ahLst/>
              <a:cxnLst/>
              <a:rect l="0" t="0" r="0" b="0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avLst/>
              <a:gdLst/>
              <a:ahLst/>
              <a:cxnLst/>
              <a:rect l="0" t="0" r="0" b="0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avLst/>
              <a:gdLst/>
              <a:ahLst/>
              <a:cxnLst/>
              <a:rect l="0" t="0" r="0" b="0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avLst/>
              <a:gdLst/>
              <a:ahLst/>
              <a:cxnLst/>
              <a:rect l="0" t="0" r="0" b="0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avLst/>
              <a:gdLst/>
              <a:ahLst/>
              <a:cxnLst/>
              <a:rect l="0" t="0" r="0" b="0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avLst/>
              <a:gdLst/>
              <a:ahLst/>
              <a:cxnLst/>
              <a:rect l="0" t="0" r="0" b="0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avLst/>
              <a:gdLst/>
              <a:ahLst/>
              <a:cxnLst/>
              <a:rect l="0" t="0" r="0" b="0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avLst/>
              <a:gdLst/>
              <a:ahLst/>
              <a:cxnLst/>
              <a:rect l="0" t="0" r="0" b="0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avLst/>
              <a:gdLst/>
              <a:ahLst/>
              <a:cxnLst/>
              <a:rect l="0" t="0" r="0" b="0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avLst/>
              <a:gdLst/>
              <a:ahLst/>
              <a:cxnLst/>
              <a:rect l="0" t="0" r="0" b="0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avLst/>
              <a:gdLst/>
              <a:ahLst/>
              <a:cxnLst/>
              <a:rect l="0" t="0" r="0" b="0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avLst/>
              <a:gdLst/>
              <a:ahLst/>
              <a:cxnLst/>
              <a:rect l="0" t="0" r="0" b="0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avLst/>
              <a:gdLst/>
              <a:ahLst/>
              <a:cxnLst/>
              <a:rect l="0" t="0" r="0" b="0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avLst/>
              <a:gdLst/>
              <a:ahLst/>
              <a:cxnLst/>
              <a:rect l="0" t="0" r="0" b="0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avLst/>
              <a:gdLst/>
              <a:ahLst/>
              <a:cxnLst/>
              <a:rect l="0" t="0" r="0" b="0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avLst/>
              <a:gdLst/>
              <a:ahLst/>
              <a:cxnLst/>
              <a:rect l="0" t="0" r="0" b="0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avLst/>
              <a:gdLst/>
              <a:ahLst/>
              <a:cxnLst/>
              <a:rect l="0" t="0" r="0" b="0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avLst/>
              <a:gdLst/>
              <a:ahLst/>
              <a:cxnLst/>
              <a:rect l="0" t="0" r="0" b="0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avLst/>
              <a:gdLst/>
              <a:ahLst/>
              <a:cxnLst/>
              <a:rect l="0" t="0" r="0" b="0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avLst/>
              <a:gdLst/>
              <a:ahLst/>
              <a:cxnLst/>
              <a:rect l="0" t="0" r="0" b="0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avLst/>
              <a:gdLst/>
              <a:ahLst/>
              <a:cxnLst/>
              <a:rect l="0" t="0" r="0" b="0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avLst/>
              <a:gdLst/>
              <a:ahLst/>
              <a:cxnLst/>
              <a:rect l="0" t="0" r="0" b="0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avLst/>
              <a:gdLst/>
              <a:ahLst/>
              <a:cxnLst/>
              <a:rect l="0" t="0" r="0" b="0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avLst/>
              <a:gdLst/>
              <a:ahLst/>
              <a:cxnLst/>
              <a:rect l="0" t="0" r="0" b="0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avLst/>
              <a:gdLst/>
              <a:ahLst/>
              <a:cxnLst/>
              <a:rect l="0" t="0" r="0" b="0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avLst/>
              <a:gdLst/>
              <a:ahLst/>
              <a:cxnLst/>
              <a:rect l="0" t="0" r="0" b="0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avLst/>
              <a:gdLst/>
              <a:ahLst/>
              <a:cxnLst/>
              <a:rect l="0" t="0" r="0" b="0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avLst/>
              <a:gdLst/>
              <a:ahLst/>
              <a:cxnLst/>
              <a:rect l="0" t="0" r="0" b="0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avLst/>
              <a:gdLst/>
              <a:ahLst/>
              <a:cxnLst/>
              <a:rect l="0" t="0" r="0" b="0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avLst/>
              <a:gdLst/>
              <a:ahLst/>
              <a:cxnLst/>
              <a:rect l="0" t="0" r="0" b="0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avLst/>
              <a:gdLst/>
              <a:ahLst/>
              <a:cxnLst/>
              <a:rect l="0" t="0" r="0" b="0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avLst/>
              <a:gdLst/>
              <a:ahLst/>
              <a:cxnLst/>
              <a:rect l="0" t="0" r="0" b="0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avLst/>
              <a:gdLst/>
              <a:ahLst/>
              <a:cxnLst/>
              <a:rect l="0" t="0" r="0" b="0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avLst/>
              <a:gdLst/>
              <a:ahLst/>
              <a:cxnLst/>
              <a:rect l="0" t="0" r="0" b="0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avLst/>
              <a:gdLst/>
              <a:ahLst/>
              <a:cxnLst/>
              <a:rect l="0" t="0" r="0" b="0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avLst/>
              <a:gdLst/>
              <a:ahLst/>
              <a:cxnLst/>
              <a:rect l="0" t="0" r="0" b="0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avLst/>
              <a:gdLst/>
              <a:ahLst/>
              <a:cxnLst/>
              <a:rect l="0" t="0" r="0" b="0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avLst/>
              <a:gdLst/>
              <a:ahLst/>
              <a:cxnLst/>
              <a:rect l="0" t="0" r="0" b="0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1557875" y="3329550"/>
            <a:ext cx="6028199" cy="10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64B7D2C-EC4F-485D-A30A-CB2EADBD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D395310-E4AF-4F59-A8A6-B3070920E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  <p:grpSp>
        <p:nvGrpSpPr>
          <p:cNvPr id="12" name="squares">
            <a:extLst>
              <a:ext uri="{FF2B5EF4-FFF2-40B4-BE49-F238E27FC236}">
                <a16:creationId xmlns:a16="http://schemas.microsoft.com/office/drawing/2014/main" id="{721CA1E5-7310-4A87-BC08-19BFA307B9DA}"/>
              </a:ext>
            </a:extLst>
          </p:cNvPr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3" name="Rounded Rectangle 11">
              <a:extLst>
                <a:ext uri="{FF2B5EF4-FFF2-40B4-BE49-F238E27FC236}">
                  <a16:creationId xmlns:a16="http://schemas.microsoft.com/office/drawing/2014/main" id="{8055F4C2-04F8-44C4-BFA9-97E17C33313A}"/>
                </a:ext>
              </a:extLst>
            </p:cNvPr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4" name="Rounded Rectangle 12">
              <a:extLst>
                <a:ext uri="{FF2B5EF4-FFF2-40B4-BE49-F238E27FC236}">
                  <a16:creationId xmlns:a16="http://schemas.microsoft.com/office/drawing/2014/main" id="{3513414C-A26A-450E-861D-97FEEFCBB03F}"/>
                </a:ext>
              </a:extLst>
            </p:cNvPr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  <p:sp>
          <p:nvSpPr>
            <p:cNvPr id="16" name="Round Same Side Corner Rectangle 13">
              <a:extLst>
                <a:ext uri="{FF2B5EF4-FFF2-40B4-BE49-F238E27FC236}">
                  <a16:creationId xmlns:a16="http://schemas.microsoft.com/office/drawing/2014/main" id="{99732B31-4CDA-4C4E-BFFA-99EAD0700CF9}"/>
                </a:ext>
              </a:extLst>
            </p:cNvPr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87">
                <a:defRPr/>
              </a:pPr>
              <a:endParaRPr sz="2400" kern="0">
                <a:solidFill>
                  <a:prstClr val="white"/>
                </a:solidFill>
                <a:latin typeface="Constantia"/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83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Shape 468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469" name="Shape 469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1832400" y="2653800"/>
            <a:ext cx="54792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55D4B"/>
              </a:buClr>
              <a:defRPr i="1">
                <a:solidFill>
                  <a:srgbClr val="F55D4B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1131750" y="1750400"/>
            <a:ext cx="6880499" cy="4664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Shape 844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845" name="Shape 845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1131725" y="1773150"/>
            <a:ext cx="3339599" cy="4642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1021" name="Shape 1021"/>
          <p:cNvSpPr txBox="1">
            <a:spLocks noGrp="1"/>
          </p:cNvSpPr>
          <p:nvPr>
            <p:ph type="body" idx="2"/>
          </p:nvPr>
        </p:nvSpPr>
        <p:spPr>
          <a:xfrm>
            <a:off x="4672553" y="1773150"/>
            <a:ext cx="3339599" cy="4642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Shape 1023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1024" name="Shape 1024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4" name="Shape 1044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98" name="Shape 1198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99" name="Shape 1199"/>
          <p:cNvSpPr txBox="1">
            <a:spLocks noGrp="1"/>
          </p:cNvSpPr>
          <p:nvPr>
            <p:ph type="body" idx="1"/>
          </p:nvPr>
        </p:nvSpPr>
        <p:spPr>
          <a:xfrm>
            <a:off x="977300" y="1705425"/>
            <a:ext cx="2296500" cy="471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0" name="Shape 1200"/>
          <p:cNvSpPr txBox="1">
            <a:spLocks noGrp="1"/>
          </p:cNvSpPr>
          <p:nvPr>
            <p:ph type="body" idx="2"/>
          </p:nvPr>
        </p:nvSpPr>
        <p:spPr>
          <a:xfrm>
            <a:off x="3391602" y="1705425"/>
            <a:ext cx="2296500" cy="471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1" name="Shape 1201"/>
          <p:cNvSpPr txBox="1">
            <a:spLocks noGrp="1"/>
          </p:cNvSpPr>
          <p:nvPr>
            <p:ph type="body" idx="3"/>
          </p:nvPr>
        </p:nvSpPr>
        <p:spPr>
          <a:xfrm>
            <a:off x="5805905" y="1705425"/>
            <a:ext cx="2296500" cy="471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/>
          <a:lstStyle/>
          <a:p>
            <a:fld id="{E2CCDDEF-72E7-4E81-A486-707A139DDDCE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/>
          <a:lstStyle/>
          <a:p>
            <a:fld id="{137AD313-9215-45D9-A6D5-A654229A8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" Target="../slides/slid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31750" y="983100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31750" y="1902800"/>
            <a:ext cx="68804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8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43000"/>
            <a:ext cx="7886700" cy="533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hlinkClick r:id="rId12" action="ppaction://hlinksldjump"/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530" y="6677442"/>
            <a:ext cx="703694" cy="147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" y="6695790"/>
            <a:ext cx="932700" cy="16220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5"/>
                </a:solidFill>
                <a:effectLst/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dirty="0"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707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5.wmf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42.png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3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4.wmf"/><Relationship Id="rId5" Type="http://schemas.openxmlformats.org/officeDocument/2006/relationships/image" Target="../media/image30.wmf"/><Relationship Id="rId15" Type="http://schemas.openxmlformats.org/officeDocument/2006/relationships/image" Target="../media/image36.wmf"/><Relationship Id="rId23" Type="http://schemas.openxmlformats.org/officeDocument/2006/relationships/image" Target="../media/image44.png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4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3.png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emf"/><Relationship Id="rId18" Type="http://schemas.openxmlformats.org/officeDocument/2006/relationships/image" Target="../media/image60.png"/><Relationship Id="rId3" Type="http://schemas.openxmlformats.org/officeDocument/2006/relationships/image" Target="../media/image45.emf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emf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5" Type="http://schemas.openxmlformats.org/officeDocument/2006/relationships/image" Target="../media/image57.emf"/><Relationship Id="rId10" Type="http://schemas.openxmlformats.org/officeDocument/2006/relationships/image" Target="../media/image52.emf"/><Relationship Id="rId19" Type="http://schemas.openxmlformats.org/officeDocument/2006/relationships/image" Target="../media/image61.png"/><Relationship Id="rId4" Type="http://schemas.openxmlformats.org/officeDocument/2006/relationships/image" Target="../media/image46.emf"/><Relationship Id="rId9" Type="http://schemas.openxmlformats.org/officeDocument/2006/relationships/image" Target="../media/image51.png"/><Relationship Id="rId14" Type="http://schemas.openxmlformats.org/officeDocument/2006/relationships/image" Target="../media/image5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13" Type="http://schemas.openxmlformats.org/officeDocument/2006/relationships/image" Target="../media/image106.emf"/><Relationship Id="rId18" Type="http://schemas.openxmlformats.org/officeDocument/2006/relationships/image" Target="../media/image111.emf"/><Relationship Id="rId3" Type="http://schemas.openxmlformats.org/officeDocument/2006/relationships/image" Target="../media/image96.png"/><Relationship Id="rId7" Type="http://schemas.openxmlformats.org/officeDocument/2006/relationships/image" Target="../media/image100.emf"/><Relationship Id="rId12" Type="http://schemas.openxmlformats.org/officeDocument/2006/relationships/image" Target="../media/image105.emf"/><Relationship Id="rId17" Type="http://schemas.openxmlformats.org/officeDocument/2006/relationships/image" Target="../media/image110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9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.png"/><Relationship Id="rId11" Type="http://schemas.openxmlformats.org/officeDocument/2006/relationships/image" Target="../media/image104.emf"/><Relationship Id="rId5" Type="http://schemas.openxmlformats.org/officeDocument/2006/relationships/image" Target="../media/image98.png"/><Relationship Id="rId15" Type="http://schemas.openxmlformats.org/officeDocument/2006/relationships/image" Target="../media/image108.emf"/><Relationship Id="rId10" Type="http://schemas.openxmlformats.org/officeDocument/2006/relationships/image" Target="../media/image103.emf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emf"/><Relationship Id="rId14" Type="http://schemas.openxmlformats.org/officeDocument/2006/relationships/image" Target="../media/image10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5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diagramLayout" Target="../diagrams/layout3.xml"/><Relationship Id="rId7" Type="http://schemas.openxmlformats.org/officeDocument/2006/relationships/slide" Target="slide4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89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Arsitektur data</a:t>
            </a:r>
            <a:br>
              <a:rPr lang="en" b="1" dirty="0"/>
            </a:br>
            <a:r>
              <a:rPr lang="en" b="1" dirty="0"/>
              <a:t>Pertemuan 11</a:t>
            </a:r>
            <a:br>
              <a:rPr lang="en" dirty="0"/>
            </a:br>
            <a:r>
              <a:rPr lang="en" sz="4800" dirty="0"/>
              <a:t>Jefree Fahana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" y="1363489"/>
            <a:ext cx="9019938" cy="4295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" y="1366017"/>
            <a:ext cx="9019938" cy="4290565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3" y="1090368"/>
            <a:ext cx="2451987" cy="267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82" y="1116436"/>
            <a:ext cx="2393163" cy="2608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04" y="3450426"/>
            <a:ext cx="2451987" cy="267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95" y="3496174"/>
            <a:ext cx="2451752" cy="2672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83" y="1090368"/>
            <a:ext cx="2451987" cy="2673100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327620" y="49171"/>
            <a:ext cx="4345416" cy="1926324"/>
          </a:xfrm>
          <a:prstGeom prst="wedgeEllipseCallout">
            <a:avLst>
              <a:gd name="adj1" fmla="val -17570"/>
              <a:gd name="adj2" fmla="val 819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Bagaimana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proses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menguras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kolam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renang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membersihkan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berangkat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sekolah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4955448" y="149871"/>
            <a:ext cx="4025068" cy="1990462"/>
          </a:xfrm>
          <a:prstGeom prst="wedgeEllipseCallout">
            <a:avLst>
              <a:gd name="adj1" fmla="val -133"/>
              <a:gd name="adj2" fmla="val 858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Pengelolaan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dan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okumen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diproduksi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seluruh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penghuni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3715749" y="4800148"/>
            <a:ext cx="3769901" cy="1759579"/>
          </a:xfrm>
          <a:prstGeom prst="wedgeRoundRectCallout">
            <a:avLst>
              <a:gd name="adj1" fmla="val -68288"/>
              <a:gd name="adj2" fmla="val -2155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Pengelolaan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tools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infrastruktur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yang dibutuhkan dan yang sudah dimiliki?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E581A3-8094-43DE-AA5C-9041119E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8297E-4D84-4779-881B-02337625B8D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788CB1-222F-4328-80E9-A3D02ABB0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AB906-A0C7-4E9C-957F-B2C0C1F8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Harmonisasi</a:t>
            </a:r>
            <a:r>
              <a:rPr lang="en-US" dirty="0"/>
              <a:t> Proses, Data, </a:t>
            </a:r>
            <a:r>
              <a:rPr lang="en-US" dirty="0" err="1"/>
              <a:t>Infrastruktur</a:t>
            </a:r>
            <a:endParaRPr lang="en-ID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359B77B-6933-4DDC-970F-C16397F39F83}"/>
              </a:ext>
            </a:extLst>
          </p:cNvPr>
          <p:cNvGraphicFramePr/>
          <p:nvPr/>
        </p:nvGraphicFramePr>
        <p:xfrm>
          <a:off x="152400" y="4343400"/>
          <a:ext cx="8763000" cy="76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DF97574-4634-437E-97BB-C47E211714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2" y="1556256"/>
            <a:ext cx="1068248" cy="867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1198D-7EA6-4653-82BF-07520BBEFF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340186"/>
            <a:ext cx="1761670" cy="1100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8A3C84-BD02-46FA-B784-C14B779CD6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72" y="1352886"/>
            <a:ext cx="2090733" cy="110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06321-27C9-4054-9DC9-D90F4C9713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11" y="1100738"/>
            <a:ext cx="2854489" cy="1359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408CF-33D8-4FDD-B566-613740733A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" y="1427207"/>
            <a:ext cx="1712271" cy="1712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22356-3202-4B5B-A55E-C26109857A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93" y="1380405"/>
            <a:ext cx="1733673" cy="1733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5EE8E5-D2FA-49E9-8D04-F038A54A51C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36" y="1380405"/>
            <a:ext cx="1733673" cy="1733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11E36D-1402-4CEC-9BEF-F6012EB05F9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72" y="1375313"/>
            <a:ext cx="1740883" cy="1740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2E69D3-8AB8-4091-8729-045FD544789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22" y="1375313"/>
            <a:ext cx="1746373" cy="17463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F1D537-A1AA-4F58-8D43-A2CD73BEFEC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60" y="3381724"/>
            <a:ext cx="1713624" cy="1713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B79309-DAE0-42A8-B724-0BDA0D6898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72" y="3390771"/>
            <a:ext cx="1740883" cy="1713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9E3AC4-088F-4CA7-8E54-DD165539E4F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17" y="3381724"/>
            <a:ext cx="1713624" cy="1713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F7BE6F-5346-4DC7-B5CF-339B46C704E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12" y="3376156"/>
            <a:ext cx="1719192" cy="1719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7E3D87-C2FD-45D8-B271-F1F24A316A9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" y="3376156"/>
            <a:ext cx="1719192" cy="1719192"/>
          </a:xfrm>
          <a:prstGeom prst="rect">
            <a:avLst/>
          </a:prstGeom>
        </p:spPr>
      </p:pic>
      <p:sp>
        <p:nvSpPr>
          <p:cNvPr id="20" name="Rounded Rectangular Callout 7">
            <a:extLst>
              <a:ext uri="{FF2B5EF4-FFF2-40B4-BE49-F238E27FC236}">
                <a16:creationId xmlns:a16="http://schemas.microsoft.com/office/drawing/2014/main" id="{046A0C81-AA42-4D1A-BE4F-1A521C1FD602}"/>
              </a:ext>
            </a:extLst>
          </p:cNvPr>
          <p:cNvSpPr/>
          <p:nvPr/>
        </p:nvSpPr>
        <p:spPr>
          <a:xfrm>
            <a:off x="1608757" y="4527991"/>
            <a:ext cx="6166088" cy="2048107"/>
          </a:xfrm>
          <a:prstGeom prst="wedgeRoundRectCallout">
            <a:avLst>
              <a:gd name="adj1" fmla="val -2743"/>
              <a:gd name="adj2" fmla="val -7737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Harmonisasi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proses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kegiatan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data,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infrastruktur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Selaras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tujuan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keluarga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CFDA208-9226-4D2B-9410-2D73E64E1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2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-0.36562 0.1983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81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box, refrigerator&#10;&#10;Description automatically generated">
            <a:extLst>
              <a:ext uri="{FF2B5EF4-FFF2-40B4-BE49-F238E27FC236}">
                <a16:creationId xmlns:a16="http://schemas.microsoft.com/office/drawing/2014/main" id="{0933B0E1-0823-440C-ACA7-ED0BEEFF6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t="6126" r="5153" b="4445"/>
          <a:stretch/>
        </p:blipFill>
        <p:spPr>
          <a:xfrm>
            <a:off x="1113956" y="838200"/>
            <a:ext cx="7530854" cy="5645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BC12F-5F2A-492A-BB8A-0763D7EA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Rumah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F3312-0143-4F28-A83C-DCFFC2AD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8297E-4D84-4779-881B-02337625B8D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60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Gambar terkait">
            <a:extLst>
              <a:ext uri="{FF2B5EF4-FFF2-40B4-BE49-F238E27FC236}">
                <a16:creationId xmlns:a16="http://schemas.microsoft.com/office/drawing/2014/main" id="{422CBE57-097D-483F-BCAB-B301E2C3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15" y="943818"/>
            <a:ext cx="7044352" cy="55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F1A01B-2084-4CAD-BD51-9CF2D230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>
                <a:solidFill>
                  <a:srgbClr val="C00000"/>
                </a:solidFill>
              </a:rPr>
              <a:t>Rumah</a:t>
            </a:r>
            <a:endParaRPr lang="en-ID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A2B7B-9415-4953-962A-5181BE053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02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A894B0A-48B0-4CE7-B8F5-2B75A8BE01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9046" y="4770756"/>
          <a:ext cx="11557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539000" imgH="1539000" progId="Photoshop.Image.18">
                  <p:embed/>
                </p:oleObj>
              </mc:Choice>
              <mc:Fallback>
                <p:oleObj name="Image" r:id="rId4" imgW="1539000" imgH="1539000" progId="Photoshop.Image.18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A894B0A-48B0-4CE7-B8F5-2B75A8BE0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69046" y="4770756"/>
                        <a:ext cx="1155700" cy="115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F59141E-75F0-4DCE-BD6A-410128EB53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2002" y="4434406"/>
          <a:ext cx="1212750" cy="12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4622040" imgH="4622040" progId="Photoshop.Image.18">
                  <p:embed/>
                </p:oleObj>
              </mc:Choice>
              <mc:Fallback>
                <p:oleObj name="Image" r:id="rId6" imgW="4622040" imgH="4622040" progId="Photoshop.Image.18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F59141E-75F0-4DCE-BD6A-410128EB53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82002" y="4434406"/>
                        <a:ext cx="1212750" cy="12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5" b="18701"/>
          <a:stretch/>
        </p:blipFill>
        <p:spPr>
          <a:xfrm>
            <a:off x="5537055" y="524785"/>
            <a:ext cx="3346266" cy="3754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8F936FC0-0231-4243-AC7E-9F1396D06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  <p:pic>
        <p:nvPicPr>
          <p:cNvPr id="5" name="Content Placeholder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971"/>
            <a:ext cx="4941941" cy="38518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624288" y="2779227"/>
            <a:ext cx="9188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endParaRPr kumimoji="0" lang="id-ID" sz="115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1207" y="1527938"/>
            <a:ext cx="24497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Rumah</a:t>
            </a:r>
            <a:endParaRPr kumimoji="0" lang="id-ID" sz="60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7223" y="-54544"/>
            <a:ext cx="3154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Organisasi</a:t>
            </a:r>
            <a:endParaRPr kumimoji="0" lang="id-ID" sz="5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6D05354-5603-4D1B-A01C-746B6BC69C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746" y="5526860"/>
          <a:ext cx="1155738" cy="11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0" imgW="1539000" imgH="1539000" progId="Photoshop.Image.18">
                  <p:embed/>
                </p:oleObj>
              </mc:Choice>
              <mc:Fallback>
                <p:oleObj name="Image" r:id="rId10" imgW="1539000" imgH="1539000" progId="Photoshop.Image.18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B6D05354-5603-4D1B-A01C-746B6BC69C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65746" y="5526860"/>
                        <a:ext cx="1155738" cy="115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FB65846-20B4-4E89-8613-E9595F7A7F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9417" y="4561340"/>
          <a:ext cx="1155738" cy="11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2" imgW="1539000" imgH="1539000" progId="Photoshop.Image.18">
                  <p:embed/>
                </p:oleObj>
              </mc:Choice>
              <mc:Fallback>
                <p:oleObj name="Image" r:id="rId12" imgW="1539000" imgH="1539000" progId="Photoshop.Image.18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FFB65846-20B4-4E89-8613-E9595F7A7F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09417" y="4561340"/>
                        <a:ext cx="1155738" cy="115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043A1E1-DA91-4814-9CE7-C0AD34F5B8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5939" y="5707779"/>
          <a:ext cx="1154925" cy="115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6412680" imgH="6412680" progId="Photoshop.Image.18">
                  <p:embed/>
                </p:oleObj>
              </mc:Choice>
              <mc:Fallback>
                <p:oleObj name="Image" r:id="rId14" imgW="6412680" imgH="6412680" progId="Photoshop.Image.18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043A1E1-DA91-4814-9CE7-C0AD34F5B8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95939" y="5707779"/>
                        <a:ext cx="1154925" cy="115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49F9B2E-02EB-4453-B69D-8D3E495DFEE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73" y="3363116"/>
            <a:ext cx="1205255" cy="115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AB733D-646D-4C53-8468-A9800AB7DB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66" y="3362743"/>
            <a:ext cx="1205255" cy="11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606CDA-D8CD-48B1-AC38-8BBC4A44577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56" y="3518460"/>
            <a:ext cx="1205255" cy="115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58B55-6DCB-4B44-9C9C-DA530D5BDC6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5" y="2275683"/>
            <a:ext cx="1205255" cy="12052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808437-19DD-4668-B438-BE1D021C13C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49" y="2134138"/>
            <a:ext cx="1205255" cy="1207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A42871-9E2E-42AF-9DAA-18E786BE666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81" y="1064127"/>
            <a:ext cx="1205255" cy="12076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796A23-5FD4-49B2-BCB2-3AAA4483AC5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88" y="1080975"/>
            <a:ext cx="1200508" cy="12005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C2CA93-02E0-4218-80DE-078B54256AF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2" y="2193708"/>
            <a:ext cx="1205256" cy="12052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62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00"/>
                            </p:stCondLst>
                            <p:childTnLst>
                              <p:par>
                                <p:cTn id="6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800"/>
                            </p:stCondLst>
                            <p:childTnLst>
                              <p:par>
                                <p:cTn id="7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00"/>
                            </p:stCondLst>
                            <p:childTnLst>
                              <p:par>
                                <p:cTn id="7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800"/>
                            </p:stCondLst>
                            <p:childTnLst>
                              <p:par>
                                <p:cTn id="7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300"/>
                            </p:stCondLst>
                            <p:childTnLst>
                              <p:par>
                                <p:cTn id="8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8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30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800"/>
                            </p:stCondLst>
                            <p:childTnLst>
                              <p:par>
                                <p:cTn id="9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300"/>
                            </p:stCondLst>
                            <p:childTnLst>
                              <p:par>
                                <p:cTn id="9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800"/>
                            </p:stCondLst>
                            <p:childTnLst>
                              <p:par>
                                <p:cTn id="10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300"/>
                            </p:stCondLst>
                            <p:childTnLst>
                              <p:par>
                                <p:cTn id="10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800"/>
                            </p:stCondLst>
                            <p:childTnLst>
                              <p:par>
                                <p:cTn id="1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300"/>
                            </p:stCondLst>
                            <p:childTnLst>
                              <p:par>
                                <p:cTn id="1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5">
            <a:extLst>
              <a:ext uri="{FF2B5EF4-FFF2-40B4-BE49-F238E27FC236}">
                <a16:creationId xmlns:a16="http://schemas.microsoft.com/office/drawing/2014/main" id="{89BE4B4A-14B3-4EA1-A864-2A7F1962A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198"/>
          <a:stretch/>
        </p:blipFill>
        <p:spPr>
          <a:xfrm>
            <a:off x="0" y="5907499"/>
            <a:ext cx="9144000" cy="950501"/>
          </a:xfrm>
          <a:prstGeom prst="rect">
            <a:avLst/>
          </a:prstGeom>
        </p:spPr>
      </p:pic>
      <p:pic>
        <p:nvPicPr>
          <p:cNvPr id="126" name="Picture 9">
            <a:extLst>
              <a:ext uri="{FF2B5EF4-FFF2-40B4-BE49-F238E27FC236}">
                <a16:creationId xmlns:a16="http://schemas.microsoft.com/office/drawing/2014/main" id="{BC15A462-92EE-4381-9259-1C29E7759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5982">
            <a:off x="4727773" y="1770248"/>
            <a:ext cx="721953" cy="3216320"/>
          </a:xfrm>
          <a:prstGeom prst="rect">
            <a:avLst/>
          </a:prstGeom>
        </p:spPr>
      </p:pic>
      <p:grpSp>
        <p:nvGrpSpPr>
          <p:cNvPr id="131" name="Group 55">
            <a:extLst>
              <a:ext uri="{FF2B5EF4-FFF2-40B4-BE49-F238E27FC236}">
                <a16:creationId xmlns:a16="http://schemas.microsoft.com/office/drawing/2014/main" id="{8E1CAF33-F33C-4116-94AB-B9A74C6F33A9}"/>
              </a:ext>
            </a:extLst>
          </p:cNvPr>
          <p:cNvGrpSpPr/>
          <p:nvPr/>
        </p:nvGrpSpPr>
        <p:grpSpPr>
          <a:xfrm>
            <a:off x="270857" y="4793122"/>
            <a:ext cx="3027746" cy="1017678"/>
            <a:chOff x="270857" y="4240288"/>
            <a:chExt cx="3027746" cy="1001118"/>
          </a:xfrm>
        </p:grpSpPr>
        <p:grpSp>
          <p:nvGrpSpPr>
            <p:cNvPr id="132" name="Group 50">
              <a:extLst>
                <a:ext uri="{FF2B5EF4-FFF2-40B4-BE49-F238E27FC236}">
                  <a16:creationId xmlns:a16="http://schemas.microsoft.com/office/drawing/2014/main" id="{DCECFC08-045A-44F4-ACEC-45E2A624EE5E}"/>
                </a:ext>
              </a:extLst>
            </p:cNvPr>
            <p:cNvGrpSpPr/>
            <p:nvPr/>
          </p:nvGrpSpPr>
          <p:grpSpPr>
            <a:xfrm>
              <a:off x="270857" y="4240288"/>
              <a:ext cx="2558387" cy="1001118"/>
              <a:chOff x="270857" y="4240288"/>
              <a:chExt cx="2558387" cy="1001118"/>
            </a:xfrm>
          </p:grpSpPr>
          <p:sp>
            <p:nvSpPr>
              <p:cNvPr id="134" name="Rounded Rectangle 32">
                <a:extLst>
                  <a:ext uri="{FF2B5EF4-FFF2-40B4-BE49-F238E27FC236}">
                    <a16:creationId xmlns:a16="http://schemas.microsoft.com/office/drawing/2014/main" id="{9169D2A3-E163-44A6-9F0C-C02A47C80CB4}"/>
                  </a:ext>
                </a:extLst>
              </p:cNvPr>
              <p:cNvSpPr/>
              <p:nvPr/>
            </p:nvSpPr>
            <p:spPr>
              <a:xfrm>
                <a:off x="270857" y="4240288"/>
                <a:ext cx="2558387" cy="1001118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TextBox 43">
                <a:extLst>
                  <a:ext uri="{FF2B5EF4-FFF2-40B4-BE49-F238E27FC236}">
                    <a16:creationId xmlns:a16="http://schemas.microsoft.com/office/drawing/2014/main" id="{CAD46377-D37D-4323-B392-5FBC463735D2}"/>
                  </a:ext>
                </a:extLst>
              </p:cNvPr>
              <p:cNvSpPr txBox="1"/>
              <p:nvPr/>
            </p:nvSpPr>
            <p:spPr>
              <a:xfrm>
                <a:off x="274644" y="4315893"/>
                <a:ext cx="2272145" cy="817475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F3F"/>
                    </a:solidFill>
                    <a:effectLst>
                      <a:outerShdw blurRad="50800" dist="38100" dir="16200000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Tumbuhnya organisasi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pengelolaan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organisasi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menjadi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kompleks</a:t>
                </a:r>
                <a:endPara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5221588-B941-447E-8FD6-83CC2937FA59}"/>
                </a:ext>
              </a:extLst>
            </p:cNvPr>
            <p:cNvSpPr/>
            <p:nvPr/>
          </p:nvSpPr>
          <p:spPr>
            <a:xfrm>
              <a:off x="2311731" y="4254533"/>
              <a:ext cx="986872" cy="98687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7" name="Group 74">
            <a:extLst>
              <a:ext uri="{FF2B5EF4-FFF2-40B4-BE49-F238E27FC236}">
                <a16:creationId xmlns:a16="http://schemas.microsoft.com/office/drawing/2014/main" id="{95EC1D15-34AD-4C0C-A473-E1E6AFC86C32}"/>
              </a:ext>
            </a:extLst>
          </p:cNvPr>
          <p:cNvGrpSpPr/>
          <p:nvPr/>
        </p:nvGrpSpPr>
        <p:grpSpPr>
          <a:xfrm>
            <a:off x="5745033" y="4623561"/>
            <a:ext cx="3228238" cy="1239136"/>
            <a:chOff x="5804302" y="4233503"/>
            <a:chExt cx="3228238" cy="1239136"/>
          </a:xfrm>
        </p:grpSpPr>
        <p:sp>
          <p:nvSpPr>
            <p:cNvPr id="138" name="Rounded Rectangle 31">
              <a:extLst>
                <a:ext uri="{FF2B5EF4-FFF2-40B4-BE49-F238E27FC236}">
                  <a16:creationId xmlns:a16="http://schemas.microsoft.com/office/drawing/2014/main" id="{F06B3C4B-F633-4050-B572-5E9C5E782735}"/>
                </a:ext>
              </a:extLst>
            </p:cNvPr>
            <p:cNvSpPr/>
            <p:nvPr/>
          </p:nvSpPr>
          <p:spPr>
            <a:xfrm>
              <a:off x="6272856" y="4233503"/>
              <a:ext cx="2759684" cy="123913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12D3F79-2F28-4CBF-A63A-DCD86DB16D0E}"/>
                </a:ext>
              </a:extLst>
            </p:cNvPr>
            <p:cNvSpPr/>
            <p:nvPr/>
          </p:nvSpPr>
          <p:spPr>
            <a:xfrm>
              <a:off x="5804302" y="4317333"/>
              <a:ext cx="986872" cy="98687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TextBox 44">
              <a:extLst>
                <a:ext uri="{FF2B5EF4-FFF2-40B4-BE49-F238E27FC236}">
                  <a16:creationId xmlns:a16="http://schemas.microsoft.com/office/drawing/2014/main" id="{98D1B0BD-B476-482B-89F7-4846E7B0C8F4}"/>
                </a:ext>
              </a:extLst>
            </p:cNvPr>
            <p:cNvSpPr txBox="1"/>
            <p:nvPr/>
          </p:nvSpPr>
          <p:spPr>
            <a:xfrm>
              <a:off x="6777832" y="4264376"/>
              <a:ext cx="21372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n-NO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Pengadaan infrastruktur IT</a:t>
              </a:r>
              <a:br>
                <a:rPr kumimoji="0" lang="nn-NO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nn-NO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tidak terkendali dan tidak sesuai kebutuhan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1" name="Group 56">
            <a:extLst>
              <a:ext uri="{FF2B5EF4-FFF2-40B4-BE49-F238E27FC236}">
                <a16:creationId xmlns:a16="http://schemas.microsoft.com/office/drawing/2014/main" id="{01547215-1E4E-4C49-A6E2-EA1194A6D14A}"/>
              </a:ext>
            </a:extLst>
          </p:cNvPr>
          <p:cNvGrpSpPr/>
          <p:nvPr/>
        </p:nvGrpSpPr>
        <p:grpSpPr>
          <a:xfrm>
            <a:off x="108257" y="2559423"/>
            <a:ext cx="3049707" cy="1156292"/>
            <a:chOff x="270857" y="2550309"/>
            <a:chExt cx="3049707" cy="1191173"/>
          </a:xfrm>
        </p:grpSpPr>
        <p:sp>
          <p:nvSpPr>
            <p:cNvPr id="142" name="Rounded Rectangle 30">
              <a:extLst>
                <a:ext uri="{FF2B5EF4-FFF2-40B4-BE49-F238E27FC236}">
                  <a16:creationId xmlns:a16="http://schemas.microsoft.com/office/drawing/2014/main" id="{E85EDF79-A5C0-4A3C-928C-EA137BF4BF37}"/>
                </a:ext>
              </a:extLst>
            </p:cNvPr>
            <p:cNvSpPr/>
            <p:nvPr/>
          </p:nvSpPr>
          <p:spPr>
            <a:xfrm>
              <a:off x="270857" y="2550309"/>
              <a:ext cx="2374919" cy="119117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A6ED1B9-7159-4623-AA3D-AF40BF23561A}"/>
                </a:ext>
              </a:extLst>
            </p:cNvPr>
            <p:cNvSpPr/>
            <p:nvPr/>
          </p:nvSpPr>
          <p:spPr>
            <a:xfrm>
              <a:off x="2333692" y="2737677"/>
              <a:ext cx="986872" cy="98687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TextBox 46">
              <a:extLst>
                <a:ext uri="{FF2B5EF4-FFF2-40B4-BE49-F238E27FC236}">
                  <a16:creationId xmlns:a16="http://schemas.microsoft.com/office/drawing/2014/main" id="{70FB3297-6A27-4299-ABCD-7BCED6853DAC}"/>
                </a:ext>
              </a:extLst>
            </p:cNvPr>
            <p:cNvSpPr txBox="1"/>
            <p:nvPr/>
          </p:nvSpPr>
          <p:spPr>
            <a:xfrm>
              <a:off x="333329" y="2611687"/>
              <a:ext cx="2272112" cy="110971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Tingkat rotasi pegawai </a:t>
              </a: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tinggi,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taf baru perlu </a:t>
              </a:r>
              <a:b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id-ID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waktu memahami kondisi organisasi</a:t>
              </a:r>
            </a:p>
          </p:txBody>
        </p:sp>
      </p:grpSp>
      <p:grpSp>
        <p:nvGrpSpPr>
          <p:cNvPr id="145" name="Group 65">
            <a:extLst>
              <a:ext uri="{FF2B5EF4-FFF2-40B4-BE49-F238E27FC236}">
                <a16:creationId xmlns:a16="http://schemas.microsoft.com/office/drawing/2014/main" id="{6D42B2DE-8C1B-4365-B4A6-1F6508881C58}"/>
              </a:ext>
            </a:extLst>
          </p:cNvPr>
          <p:cNvGrpSpPr/>
          <p:nvPr/>
        </p:nvGrpSpPr>
        <p:grpSpPr>
          <a:xfrm>
            <a:off x="1218610" y="253387"/>
            <a:ext cx="2579270" cy="1724884"/>
            <a:chOff x="1626719" y="188490"/>
            <a:chExt cx="2579270" cy="1724884"/>
          </a:xfrm>
        </p:grpSpPr>
        <p:sp>
          <p:nvSpPr>
            <p:cNvPr id="146" name="Rounded Rectangle 26">
              <a:extLst>
                <a:ext uri="{FF2B5EF4-FFF2-40B4-BE49-F238E27FC236}">
                  <a16:creationId xmlns:a16="http://schemas.microsoft.com/office/drawing/2014/main" id="{6AF955FE-9EC9-4DFE-BD62-289AAF1CAE84}"/>
                </a:ext>
              </a:extLst>
            </p:cNvPr>
            <p:cNvSpPr/>
            <p:nvPr/>
          </p:nvSpPr>
          <p:spPr>
            <a:xfrm>
              <a:off x="1626719" y="188490"/>
              <a:ext cx="2544868" cy="93685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2A1AD69-27DE-4463-8C3F-835BCD47F9C4}"/>
                </a:ext>
              </a:extLst>
            </p:cNvPr>
            <p:cNvSpPr/>
            <p:nvPr/>
          </p:nvSpPr>
          <p:spPr>
            <a:xfrm>
              <a:off x="2971877" y="926502"/>
              <a:ext cx="986872" cy="98687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TextBox 48">
              <a:extLst>
                <a:ext uri="{FF2B5EF4-FFF2-40B4-BE49-F238E27FC236}">
                  <a16:creationId xmlns:a16="http://schemas.microsoft.com/office/drawing/2014/main" id="{F9A88FA2-3B16-49A3-AE8F-BEC12A3B7A3D}"/>
                </a:ext>
              </a:extLst>
            </p:cNvPr>
            <p:cNvSpPr txBox="1"/>
            <p:nvPr/>
          </p:nvSpPr>
          <p:spPr>
            <a:xfrm>
              <a:off x="1754857" y="232578"/>
              <a:ext cx="2451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Proses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bisnis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terpecah-pecah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dan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tidak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selaras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antar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divisi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5" name="Group 66">
            <a:extLst>
              <a:ext uri="{FF2B5EF4-FFF2-40B4-BE49-F238E27FC236}">
                <a16:creationId xmlns:a16="http://schemas.microsoft.com/office/drawing/2014/main" id="{6BD71424-8665-4BC3-93AB-463AE3EB2BF2}"/>
              </a:ext>
            </a:extLst>
          </p:cNvPr>
          <p:cNvGrpSpPr/>
          <p:nvPr/>
        </p:nvGrpSpPr>
        <p:grpSpPr>
          <a:xfrm>
            <a:off x="5195634" y="261239"/>
            <a:ext cx="3313331" cy="1780541"/>
            <a:chOff x="4709110" y="212245"/>
            <a:chExt cx="3313331" cy="1780541"/>
          </a:xfrm>
        </p:grpSpPr>
        <p:sp>
          <p:nvSpPr>
            <p:cNvPr id="156" name="Rounded Rectangle 27">
              <a:extLst>
                <a:ext uri="{FF2B5EF4-FFF2-40B4-BE49-F238E27FC236}">
                  <a16:creationId xmlns:a16="http://schemas.microsoft.com/office/drawing/2014/main" id="{0D3247DD-7C06-4F04-A602-E1314B8E3C76}"/>
                </a:ext>
              </a:extLst>
            </p:cNvPr>
            <p:cNvSpPr/>
            <p:nvPr/>
          </p:nvSpPr>
          <p:spPr>
            <a:xfrm>
              <a:off x="4709110" y="212245"/>
              <a:ext cx="2891604" cy="860229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9187E48-AD5A-452A-86AD-7DAE6722F349}"/>
                </a:ext>
              </a:extLst>
            </p:cNvPr>
            <p:cNvSpPr/>
            <p:nvPr/>
          </p:nvSpPr>
          <p:spPr>
            <a:xfrm>
              <a:off x="5081412" y="1005914"/>
              <a:ext cx="986872" cy="98687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TextBox 49">
              <a:extLst>
                <a:ext uri="{FF2B5EF4-FFF2-40B4-BE49-F238E27FC236}">
                  <a16:creationId xmlns:a16="http://schemas.microsoft.com/office/drawing/2014/main" id="{298AE025-FBF3-4837-B0F0-ED47598F7DB9}"/>
                </a:ext>
              </a:extLst>
            </p:cNvPr>
            <p:cNvSpPr txBox="1"/>
            <p:nvPr/>
          </p:nvSpPr>
          <p:spPr>
            <a:xfrm>
              <a:off x="4744581" y="244611"/>
              <a:ext cx="32778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Data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tersebar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sehingga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tidak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terpadu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tidak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akurat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dan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sulit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diakses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3" name="Group 68">
            <a:extLst>
              <a:ext uri="{FF2B5EF4-FFF2-40B4-BE49-F238E27FC236}">
                <a16:creationId xmlns:a16="http://schemas.microsoft.com/office/drawing/2014/main" id="{4C4F7E4D-7CAD-43F8-9F65-E8803B7385A1}"/>
              </a:ext>
            </a:extLst>
          </p:cNvPr>
          <p:cNvGrpSpPr/>
          <p:nvPr/>
        </p:nvGrpSpPr>
        <p:grpSpPr>
          <a:xfrm>
            <a:off x="5731691" y="2528235"/>
            <a:ext cx="3241580" cy="1239136"/>
            <a:chOff x="5714757" y="2988557"/>
            <a:chExt cx="3241580" cy="1239136"/>
          </a:xfrm>
        </p:grpSpPr>
        <p:sp>
          <p:nvSpPr>
            <p:cNvPr id="164" name="Rounded Rectangle 29">
              <a:extLst>
                <a:ext uri="{FF2B5EF4-FFF2-40B4-BE49-F238E27FC236}">
                  <a16:creationId xmlns:a16="http://schemas.microsoft.com/office/drawing/2014/main" id="{DD48B590-4E06-4E3B-A6ED-66F663ED7373}"/>
                </a:ext>
              </a:extLst>
            </p:cNvPr>
            <p:cNvSpPr/>
            <p:nvPr/>
          </p:nvSpPr>
          <p:spPr>
            <a:xfrm>
              <a:off x="6298929" y="2988557"/>
              <a:ext cx="2494136" cy="1239136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TextBox 52">
              <a:extLst>
                <a:ext uri="{FF2B5EF4-FFF2-40B4-BE49-F238E27FC236}">
                  <a16:creationId xmlns:a16="http://schemas.microsoft.com/office/drawing/2014/main" id="{99826AD3-0DB6-4A00-B67F-F1AFDED61700}"/>
                </a:ext>
              </a:extLst>
            </p:cNvPr>
            <p:cNvSpPr txBox="1"/>
            <p:nvPr/>
          </p:nvSpPr>
          <p:spPr>
            <a:xfrm>
              <a:off x="6724723" y="3056948"/>
              <a:ext cx="22316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n-NO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3F3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Redundansi dan tidak standardnya aplikasi </a:t>
              </a:r>
              <a:r>
                <a:rPr kumimoji="0" lang="nn-NO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menyebabkan tidak efisiennya investasi IT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5C8502B-A4B6-40C4-9F1B-1F45C9641242}"/>
                </a:ext>
              </a:extLst>
            </p:cNvPr>
            <p:cNvSpPr/>
            <p:nvPr/>
          </p:nvSpPr>
          <p:spPr>
            <a:xfrm>
              <a:off x="5714757" y="2995214"/>
              <a:ext cx="986872" cy="98687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1" name="Picture 1046">
            <a:extLst>
              <a:ext uri="{FF2B5EF4-FFF2-40B4-BE49-F238E27FC236}">
                <a16:creationId xmlns:a16="http://schemas.microsoft.com/office/drawing/2014/main" id="{66F031CE-75DC-4522-BDE7-6B0A09100A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2332957" y="2757284"/>
            <a:ext cx="674336" cy="911646"/>
          </a:xfrm>
          <a:prstGeom prst="rect">
            <a:avLst/>
          </a:prstGeom>
        </p:spPr>
      </p:pic>
      <p:pic>
        <p:nvPicPr>
          <p:cNvPr id="179" name="Picture 23">
            <a:extLst>
              <a:ext uri="{FF2B5EF4-FFF2-40B4-BE49-F238E27FC236}">
                <a16:creationId xmlns:a16="http://schemas.microsoft.com/office/drawing/2014/main" id="{9E1556DE-6979-4E64-AF6F-ADB65FB339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69"/>
          <a:stretch/>
        </p:blipFill>
        <p:spPr>
          <a:xfrm>
            <a:off x="3350095" y="5205207"/>
            <a:ext cx="2371562" cy="1652793"/>
          </a:xfrm>
          <a:prstGeom prst="rect">
            <a:avLst/>
          </a:prstGeom>
        </p:spPr>
      </p:pic>
      <p:pic>
        <p:nvPicPr>
          <p:cNvPr id="182" name="Picture 69">
            <a:extLst>
              <a:ext uri="{FF2B5EF4-FFF2-40B4-BE49-F238E27FC236}">
                <a16:creationId xmlns:a16="http://schemas.microsoft.com/office/drawing/2014/main" id="{7B533346-503D-44C8-B033-B56248890F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85" y="5199456"/>
            <a:ext cx="670175" cy="670175"/>
          </a:xfrm>
          <a:prstGeom prst="rect">
            <a:avLst/>
          </a:prstGeom>
        </p:spPr>
      </p:pic>
      <p:pic>
        <p:nvPicPr>
          <p:cNvPr id="183" name="Picture 70">
            <a:extLst>
              <a:ext uri="{FF2B5EF4-FFF2-40B4-BE49-F238E27FC236}">
                <a16:creationId xmlns:a16="http://schemas.microsoft.com/office/drawing/2014/main" id="{D86E542A-8623-431A-95B7-5FFFF76696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870" y="4920930"/>
            <a:ext cx="952796" cy="952796"/>
          </a:xfrm>
          <a:prstGeom prst="rect">
            <a:avLst/>
          </a:prstGeom>
        </p:spPr>
      </p:pic>
      <p:pic>
        <p:nvPicPr>
          <p:cNvPr id="184" name="Picture 72">
            <a:extLst>
              <a:ext uri="{FF2B5EF4-FFF2-40B4-BE49-F238E27FC236}">
                <a16:creationId xmlns:a16="http://schemas.microsoft.com/office/drawing/2014/main" id="{8F0F3C4B-44A2-4788-9D90-0B44294FEA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67" y="4689324"/>
            <a:ext cx="1193117" cy="1193117"/>
          </a:xfrm>
          <a:prstGeom prst="rect">
            <a:avLst/>
          </a:prstGeom>
        </p:spPr>
      </p:pic>
      <p:pic>
        <p:nvPicPr>
          <p:cNvPr id="185" name="Picture 73">
            <a:extLst>
              <a:ext uri="{FF2B5EF4-FFF2-40B4-BE49-F238E27FC236}">
                <a16:creationId xmlns:a16="http://schemas.microsoft.com/office/drawing/2014/main" id="{66AFF618-6375-4D14-A425-7906ED5281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4627155"/>
            <a:ext cx="1267204" cy="1267204"/>
          </a:xfrm>
          <a:prstGeom prst="rect">
            <a:avLst/>
          </a:prstGeom>
        </p:spPr>
      </p:pic>
      <p:pic>
        <p:nvPicPr>
          <p:cNvPr id="186" name="Picture 75">
            <a:extLst>
              <a:ext uri="{FF2B5EF4-FFF2-40B4-BE49-F238E27FC236}">
                <a16:creationId xmlns:a16="http://schemas.microsoft.com/office/drawing/2014/main" id="{ECDBB0EE-95D1-4ACB-822A-56EED96F857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contrast="20000"/>
          </a:blip>
          <a:stretch>
            <a:fillRect/>
          </a:stretch>
        </p:blipFill>
        <p:spPr>
          <a:xfrm>
            <a:off x="2330685" y="2735533"/>
            <a:ext cx="682027" cy="922044"/>
          </a:xfrm>
          <a:prstGeom prst="rect">
            <a:avLst/>
          </a:prstGeom>
        </p:spPr>
      </p:pic>
      <p:pic>
        <p:nvPicPr>
          <p:cNvPr id="189" name="Picture 78">
            <a:extLst>
              <a:ext uri="{FF2B5EF4-FFF2-40B4-BE49-F238E27FC236}">
                <a16:creationId xmlns:a16="http://schemas.microsoft.com/office/drawing/2014/main" id="{264E685C-1E08-474D-9848-763CA8619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0748" y="1139298"/>
            <a:ext cx="822138" cy="666792"/>
          </a:xfrm>
          <a:prstGeom prst="rect">
            <a:avLst/>
          </a:prstGeom>
        </p:spPr>
      </p:pic>
      <p:pic>
        <p:nvPicPr>
          <p:cNvPr id="192" name="Picture 2">
            <a:extLst>
              <a:ext uri="{FF2B5EF4-FFF2-40B4-BE49-F238E27FC236}">
                <a16:creationId xmlns:a16="http://schemas.microsoft.com/office/drawing/2014/main" id="{9C345415-75E6-4F9C-B556-C1190513CA0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contrast="20000"/>
          </a:blip>
          <a:stretch>
            <a:fillRect/>
          </a:stretch>
        </p:blipFill>
        <p:spPr>
          <a:xfrm>
            <a:off x="2632911" y="1305228"/>
            <a:ext cx="425825" cy="572202"/>
          </a:xfrm>
          <a:prstGeom prst="rect">
            <a:avLst/>
          </a:prstGeom>
        </p:spPr>
      </p:pic>
      <p:pic>
        <p:nvPicPr>
          <p:cNvPr id="193" name="Picture 71">
            <a:extLst>
              <a:ext uri="{FF2B5EF4-FFF2-40B4-BE49-F238E27FC236}">
                <a16:creationId xmlns:a16="http://schemas.microsoft.com/office/drawing/2014/main" id="{3E4010CE-68BD-41A3-A06B-18ECE1DE16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2528" y="1131531"/>
            <a:ext cx="766330" cy="750562"/>
          </a:xfrm>
          <a:prstGeom prst="rect">
            <a:avLst/>
          </a:prstGeom>
        </p:spPr>
      </p:pic>
      <p:pic>
        <p:nvPicPr>
          <p:cNvPr id="102" name="Picture 11">
            <a:extLst>
              <a:ext uri="{FF2B5EF4-FFF2-40B4-BE49-F238E27FC236}">
                <a16:creationId xmlns:a16="http://schemas.microsoft.com/office/drawing/2014/main" id="{A132DCA4-106A-4D8F-AFD4-85142B34BE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5933" flipH="1">
            <a:off x="3073369" y="3256811"/>
            <a:ext cx="1474370" cy="1572254"/>
          </a:xfrm>
          <a:prstGeom prst="rect">
            <a:avLst/>
          </a:prstGeom>
        </p:spPr>
      </p:pic>
      <p:pic>
        <p:nvPicPr>
          <p:cNvPr id="128" name="Picture 13">
            <a:extLst>
              <a:ext uri="{FF2B5EF4-FFF2-40B4-BE49-F238E27FC236}">
                <a16:creationId xmlns:a16="http://schemas.microsoft.com/office/drawing/2014/main" id="{415F5C3B-DE20-4964-952E-A5E700CA2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45414" flipH="1">
            <a:off x="3549362" y="1763844"/>
            <a:ext cx="707346" cy="3220156"/>
          </a:xfrm>
          <a:prstGeom prst="rect">
            <a:avLst/>
          </a:prstGeom>
        </p:spPr>
      </p:pic>
      <p:pic>
        <p:nvPicPr>
          <p:cNvPr id="127" name="Picture 10">
            <a:extLst>
              <a:ext uri="{FF2B5EF4-FFF2-40B4-BE49-F238E27FC236}">
                <a16:creationId xmlns:a16="http://schemas.microsoft.com/office/drawing/2014/main" id="{9A269BFD-4FE8-4C1D-9442-F57087C877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295825" flipH="1">
            <a:off x="3247100" y="4481189"/>
            <a:ext cx="1336484" cy="653148"/>
          </a:xfrm>
          <a:prstGeom prst="rect">
            <a:avLst/>
          </a:prstGeom>
        </p:spPr>
      </p:pic>
      <p:pic>
        <p:nvPicPr>
          <p:cNvPr id="106" name="Picture 10">
            <a:extLst>
              <a:ext uri="{FF2B5EF4-FFF2-40B4-BE49-F238E27FC236}">
                <a16:creationId xmlns:a16="http://schemas.microsoft.com/office/drawing/2014/main" id="{E4B42BDE-4F74-48F5-B0F7-F7AA05CE39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85315">
            <a:off x="4575436" y="4353464"/>
            <a:ext cx="1423676" cy="653148"/>
          </a:xfrm>
          <a:prstGeom prst="rect">
            <a:avLst/>
          </a:prstGeom>
        </p:spPr>
      </p:pic>
      <p:pic>
        <p:nvPicPr>
          <p:cNvPr id="125" name="Picture 7">
            <a:extLst>
              <a:ext uri="{FF2B5EF4-FFF2-40B4-BE49-F238E27FC236}">
                <a16:creationId xmlns:a16="http://schemas.microsoft.com/office/drawing/2014/main" id="{7B8E1FD1-28BC-4517-A230-6E2A8B0FA6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9584" y="3220802"/>
            <a:ext cx="1395981" cy="1642046"/>
          </a:xfrm>
          <a:prstGeom prst="rect">
            <a:avLst/>
          </a:prstGeom>
        </p:spPr>
      </p:pic>
      <p:sp>
        <p:nvSpPr>
          <p:cNvPr id="136" name="Oval 135">
            <a:extLst>
              <a:ext uri="{FF2B5EF4-FFF2-40B4-BE49-F238E27FC236}">
                <a16:creationId xmlns:a16="http://schemas.microsoft.com/office/drawing/2014/main" id="{850AB732-AAF8-4979-8E4F-C36667B67794}"/>
              </a:ext>
            </a:extLst>
          </p:cNvPr>
          <p:cNvSpPr/>
          <p:nvPr/>
        </p:nvSpPr>
        <p:spPr>
          <a:xfrm>
            <a:off x="4404576" y="4621461"/>
            <a:ext cx="250016" cy="2500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ampungan Nomor Slide 1">
            <a:extLst>
              <a:ext uri="{FF2B5EF4-FFF2-40B4-BE49-F238E27FC236}">
                <a16:creationId xmlns:a16="http://schemas.microsoft.com/office/drawing/2014/main" id="{279D2303-66E3-4949-A5CE-8132DE90F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8297E-4D84-4779-881B-02337625B8D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2D3E2-BCB5-46ED-9711-47B598CA05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35" y="1168133"/>
            <a:ext cx="1218869" cy="984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149CB-84EA-42C6-8A17-6B9C45AF91E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65" y="1317325"/>
            <a:ext cx="258506" cy="418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D1DF93-CA10-413B-98B9-941E9537B79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06" y="2364700"/>
            <a:ext cx="1117444" cy="7259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821DB3-B785-4F85-930C-3A48ED7E1A0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94" y="4621545"/>
            <a:ext cx="885340" cy="9807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95D33B-D42E-43C7-A5E5-F3696597944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71" y="5148882"/>
            <a:ext cx="420756" cy="4296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73B44E3-8111-454F-B9BC-AD270272A912}"/>
              </a:ext>
            </a:extLst>
          </p:cNvPr>
          <p:cNvGrpSpPr/>
          <p:nvPr/>
        </p:nvGrpSpPr>
        <p:grpSpPr>
          <a:xfrm>
            <a:off x="6567091" y="1487016"/>
            <a:ext cx="302944" cy="369332"/>
            <a:chOff x="6567091" y="1487016"/>
            <a:chExt cx="302944" cy="36933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B674E3-B86A-44F8-AD77-7A56C892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091" y="1526026"/>
              <a:ext cx="302944" cy="28173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4A6B85-E746-44D8-A275-65AA7FC0AEF0}"/>
                </a:ext>
              </a:extLst>
            </p:cNvPr>
            <p:cNvSpPr txBox="1"/>
            <p:nvPr/>
          </p:nvSpPr>
          <p:spPr>
            <a:xfrm>
              <a:off x="6597881" y="1487016"/>
              <a:ext cx="166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!</a:t>
              </a: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"/>
                            </p:stCondLst>
                            <p:childTnLst>
                              <p:par>
                                <p:cTn id="84" presetID="1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3473 C 0.01788 -0.03473 0.03038 -0.01829 0.03038 0.00231 C 0.03038 0.02291 0.01788 0.03958 0.00261 0.03958 C -0.01267 0.03958 -0.025 0.02291 -0.025 0.00231 C -0.025 -0.01829 -0.01267 -0.03473 0.00261 -0.03473 Z " pathEditMode="relative" rAng="0" ptsTypes="AAAAA">
                                      <p:cBhvr>
                                        <p:cTn id="85" dur="1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00086 0.02037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CF45F5F-96A9-46C2-99CC-BE068F0F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62" y="2160667"/>
            <a:ext cx="2480436" cy="237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CB9D2C-67E4-4FA2-BA42-5862F1528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927F2-6E02-42C5-BD4A-C81049D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</a:t>
            </a:r>
            <a:r>
              <a:rPr lang="en-US" dirty="0"/>
              <a:t> di Intel</a:t>
            </a:r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61CCE-C1F2-49A4-86F8-EDED90E11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72C25A-EF0E-4ED3-A4E8-2CC15824F66E}"/>
              </a:ext>
            </a:extLst>
          </p:cNvPr>
          <p:cNvSpPr/>
          <p:nvPr/>
        </p:nvSpPr>
        <p:spPr>
          <a:xfrm>
            <a:off x="546537" y="4651961"/>
            <a:ext cx="3531979" cy="15974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Memiliki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kantor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60 negara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total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80.000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karyawan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sehingga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pengelolaannya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menjadi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sulit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F24E3-E7F1-4292-9ED0-45E40F4C4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10" y="2998804"/>
            <a:ext cx="1466372" cy="147266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7FBA39-4A8D-411C-B449-EFF05A2C736C}"/>
              </a:ext>
            </a:extLst>
          </p:cNvPr>
          <p:cNvSpPr/>
          <p:nvPr/>
        </p:nvSpPr>
        <p:spPr>
          <a:xfrm>
            <a:off x="2806007" y="877458"/>
            <a:ext cx="3531979" cy="15974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tersebar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sehingga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lengkap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akurat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sulit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diakses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A59B9-1AB8-4FCF-BECB-8B762560CDFE}"/>
              </a:ext>
            </a:extLst>
          </p:cNvPr>
          <p:cNvSpPr/>
          <p:nvPr/>
        </p:nvSpPr>
        <p:spPr>
          <a:xfrm>
            <a:off x="5065484" y="4651961"/>
            <a:ext cx="3531979" cy="15974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Rencana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strategis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perusahaan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dikembangkan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berdasarkan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perencanaan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bisnis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IT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terintegrasi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24D3368-FBF4-4297-B3EB-2DCF42270B8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305182" y="3735137"/>
            <a:ext cx="1140796" cy="882868"/>
          </a:xfrm>
          <a:prstGeom prst="bentConnector3">
            <a:avLst>
              <a:gd name="adj1" fmla="val 98790"/>
            </a:avLst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555F690B-F831-4548-88D1-140D3D5608B3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rot="10800000" flipV="1">
            <a:off x="2312528" y="3735137"/>
            <a:ext cx="1526283" cy="916824"/>
          </a:xfrm>
          <a:prstGeom prst="bentConnector2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0C3CAC-7046-417F-B4C5-ADAA16E37FB9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4571996" y="2474864"/>
            <a:ext cx="1" cy="52394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EF1EA2F-C74B-4BD0-AA83-E5BC0264C577}"/>
              </a:ext>
            </a:extLst>
          </p:cNvPr>
          <p:cNvSpPr/>
          <p:nvPr/>
        </p:nvSpPr>
        <p:spPr>
          <a:xfrm>
            <a:off x="-1061194" y="6395903"/>
            <a:ext cx="112786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(Enterprise Architecture Management Intel Case Study, Innovation Value Institute, 2010)</a:t>
            </a:r>
            <a:endParaRPr kumimoji="0" lang="id-ID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20933-CD0A-49F1-AED6-9326F086A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25" y="2812602"/>
            <a:ext cx="2466676" cy="1732999"/>
          </a:xfrm>
          <a:prstGeom prst="rect">
            <a:avLst/>
          </a:prstGeom>
        </p:spPr>
      </p:pic>
      <p:pic>
        <p:nvPicPr>
          <p:cNvPr id="14" name="Picture 95">
            <a:extLst>
              <a:ext uri="{FF2B5EF4-FFF2-40B4-BE49-F238E27FC236}">
                <a16:creationId xmlns:a16="http://schemas.microsoft.com/office/drawing/2014/main" id="{A4E578C0-805B-4F81-96DC-715492EC92F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6646894" y="961406"/>
            <a:ext cx="1317138" cy="1350994"/>
          </a:xfrm>
          <a:prstGeom prst="rect">
            <a:avLst/>
          </a:prstGeom>
        </p:spPr>
      </p:pic>
      <p:pic>
        <p:nvPicPr>
          <p:cNvPr id="15" name="Picture 83">
            <a:extLst>
              <a:ext uri="{FF2B5EF4-FFF2-40B4-BE49-F238E27FC236}">
                <a16:creationId xmlns:a16="http://schemas.microsoft.com/office/drawing/2014/main" id="{6BC6D872-4B37-44A9-BAB5-6E9BDE105C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contrast="20000"/>
          </a:blip>
          <a:srcRect r="50000"/>
          <a:stretch/>
        </p:blipFill>
        <p:spPr>
          <a:xfrm>
            <a:off x="6445978" y="1338402"/>
            <a:ext cx="500385" cy="4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C212AD-E1E5-406E-82D9-C5322F19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927F2-6E02-42C5-BD4A-C81049D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</a:t>
            </a:r>
            <a:r>
              <a:rPr lang="en-US" dirty="0"/>
              <a:t> di PT </a:t>
            </a:r>
            <a:r>
              <a:rPr lang="en-US" dirty="0" err="1"/>
              <a:t>Pembangkitan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-Bali</a:t>
            </a:r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61CCE-C1F2-49A4-86F8-EDED90E11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72C25A-EF0E-4ED3-A4E8-2CC15824F66E}"/>
              </a:ext>
            </a:extLst>
          </p:cNvPr>
          <p:cNvSpPr/>
          <p:nvPr/>
        </p:nvSpPr>
        <p:spPr>
          <a:xfrm>
            <a:off x="844707" y="5065382"/>
            <a:ext cx="3531979" cy="12897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Perubahan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struktur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organisasi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rotasi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pegawai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tinggi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F24E3-E7F1-4292-9ED0-45E40F4C4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10" y="3146784"/>
            <a:ext cx="1466372" cy="147266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7FBA39-4A8D-411C-B449-EFF05A2C736C}"/>
              </a:ext>
            </a:extLst>
          </p:cNvPr>
          <p:cNvSpPr/>
          <p:nvPr/>
        </p:nvSpPr>
        <p:spPr>
          <a:xfrm>
            <a:off x="2306595" y="872969"/>
            <a:ext cx="4104146" cy="14726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Visi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misi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strategi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perusahaan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inline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proses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bisnis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A59B9-1AB8-4FCF-BECB-8B762560CDFE}"/>
              </a:ext>
            </a:extLst>
          </p:cNvPr>
          <p:cNvSpPr/>
          <p:nvPr/>
        </p:nvSpPr>
        <p:spPr>
          <a:xfrm>
            <a:off x="4797129" y="5065383"/>
            <a:ext cx="3531979" cy="12897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Kepemilikan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data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aplikasi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proses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bisnis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terpetakan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baik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24D3368-FBF4-4297-B3EB-2DCF42270B8E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>
            <a:off x="5305182" y="3883117"/>
            <a:ext cx="1257937" cy="1182266"/>
          </a:xfrm>
          <a:prstGeom prst="bentConnector2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555F690B-F831-4548-88D1-140D3D5608B3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rot="10800000" flipV="1">
            <a:off x="2610698" y="3883116"/>
            <a:ext cx="1228113" cy="1182265"/>
          </a:xfrm>
          <a:prstGeom prst="bentConnector2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0C3CAC-7046-417F-B4C5-ADAA16E37FB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71996" y="2361886"/>
            <a:ext cx="0" cy="78489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9342A8-6D07-4999-BA9D-A9A017D3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30" y="733702"/>
            <a:ext cx="1453071" cy="2032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189296-202A-4424-A47C-52CA27870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" t="3247" r="2720" b="22061"/>
          <a:stretch/>
        </p:blipFill>
        <p:spPr>
          <a:xfrm>
            <a:off x="6658798" y="3315090"/>
            <a:ext cx="2444651" cy="154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FA060-3E7C-4CD4-A52E-323EDE6874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4" t="8752" r="20399" b="-1383"/>
          <a:stretch/>
        </p:blipFill>
        <p:spPr>
          <a:xfrm>
            <a:off x="40551" y="2635928"/>
            <a:ext cx="2529921" cy="22064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DA7AE3-123A-49F7-9AD8-03F8D7CE4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97" y="3796313"/>
            <a:ext cx="2058503" cy="1281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https://blog.softexpert.com/wp-content/uploads/2018/09/Purchase-process-BPMN.png">
            <a:extLst>
              <a:ext uri="{FF2B5EF4-FFF2-40B4-BE49-F238E27FC236}">
                <a16:creationId xmlns:a16="http://schemas.microsoft.com/office/drawing/2014/main" id="{E253FCC0-97EA-4C46-914C-A69B1801A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434" y="1764794"/>
            <a:ext cx="1992871" cy="11917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D543CF-9A0A-4235-9F47-7D8DA5DA9004}"/>
              </a:ext>
            </a:extLst>
          </p:cNvPr>
          <p:cNvCxnSpPr>
            <a:cxnSpLocks/>
          </p:cNvCxnSpPr>
          <p:nvPr/>
        </p:nvCxnSpPr>
        <p:spPr>
          <a:xfrm>
            <a:off x="7005480" y="1126749"/>
            <a:ext cx="1515967" cy="148864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1D0BD1-2978-4CF9-ADD6-9A17EB6E5240}"/>
              </a:ext>
            </a:extLst>
          </p:cNvPr>
          <p:cNvCxnSpPr>
            <a:cxnSpLocks/>
          </p:cNvCxnSpPr>
          <p:nvPr/>
        </p:nvCxnSpPr>
        <p:spPr>
          <a:xfrm flipH="1">
            <a:off x="7042434" y="1085210"/>
            <a:ext cx="1524291" cy="147068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1888CA-8060-4707-B93F-C54D25325556}"/>
              </a:ext>
            </a:extLst>
          </p:cNvPr>
          <p:cNvCxnSpPr>
            <a:cxnSpLocks/>
          </p:cNvCxnSpPr>
          <p:nvPr/>
        </p:nvCxnSpPr>
        <p:spPr>
          <a:xfrm>
            <a:off x="7138239" y="3314466"/>
            <a:ext cx="1506352" cy="14865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4C513B-8069-4A14-A238-56125A5CC2BC}"/>
              </a:ext>
            </a:extLst>
          </p:cNvPr>
          <p:cNvCxnSpPr>
            <a:cxnSpLocks/>
          </p:cNvCxnSpPr>
          <p:nvPr/>
        </p:nvCxnSpPr>
        <p:spPr>
          <a:xfrm flipH="1">
            <a:off x="7216566" y="3284302"/>
            <a:ext cx="1416198" cy="15146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0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E6D076-5740-46A7-ACA7-F6238977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28101"/>
          <a:stretch/>
        </p:blipFill>
        <p:spPr>
          <a:xfrm>
            <a:off x="42154" y="2195510"/>
            <a:ext cx="2175549" cy="24393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Image result for application erp">
            <a:extLst>
              <a:ext uri="{FF2B5EF4-FFF2-40B4-BE49-F238E27FC236}">
                <a16:creationId xmlns:a16="http://schemas.microsoft.com/office/drawing/2014/main" id="{F1C0B2B2-5284-4782-B1A4-6115C0A88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r="11341"/>
          <a:stretch/>
        </p:blipFill>
        <p:spPr bwMode="auto">
          <a:xfrm>
            <a:off x="803636" y="2555005"/>
            <a:ext cx="2538370" cy="20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9CE02C-910D-41F7-9685-8413EE9A5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927F2-6E02-42C5-BD4A-C81049D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</a:t>
            </a:r>
            <a:r>
              <a:rPr lang="en-US" dirty="0"/>
              <a:t> di Dell</a:t>
            </a:r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61CCE-C1F2-49A4-86F8-EDED90E11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72C25A-EF0E-4ED3-A4E8-2CC15824F66E}"/>
              </a:ext>
            </a:extLst>
          </p:cNvPr>
          <p:cNvSpPr/>
          <p:nvPr/>
        </p:nvSpPr>
        <p:spPr>
          <a:xfrm>
            <a:off x="282221" y="4696960"/>
            <a:ext cx="4182687" cy="15074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Ekspansi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berbagai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negara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menyebabkan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memiliki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banyak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sistem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pemesanan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 proses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berbeda-beda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F24E3-E7F1-4292-9ED0-45E40F4C4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10" y="2948004"/>
            <a:ext cx="1466372" cy="147266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7FBA39-4A8D-411C-B449-EFF05A2C736C}"/>
              </a:ext>
            </a:extLst>
          </p:cNvPr>
          <p:cNvSpPr/>
          <p:nvPr/>
        </p:nvSpPr>
        <p:spPr>
          <a:xfrm>
            <a:off x="2467426" y="909451"/>
            <a:ext cx="4182687" cy="15074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adanya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konsolidasi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antara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IT,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pimpinan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bisnis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menghambat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kemampuan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organisasi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berubah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A59B9-1AB8-4FCF-BECB-8B762560CDFE}"/>
              </a:ext>
            </a:extLst>
          </p:cNvPr>
          <p:cNvSpPr/>
          <p:nvPr/>
        </p:nvSpPr>
        <p:spPr>
          <a:xfrm>
            <a:off x="5065484" y="4696960"/>
            <a:ext cx="3531979" cy="15074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Inisiatif IT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tidak berangkat berdasarkan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strategi bisnis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dan tujuan perusahaan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24D3368-FBF4-4297-B3EB-2DCF42270B8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305182" y="3684337"/>
            <a:ext cx="1116312" cy="1036219"/>
          </a:xfrm>
          <a:prstGeom prst="bentConnector3">
            <a:avLst>
              <a:gd name="adj1" fmla="val 100058"/>
            </a:avLst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555F690B-F831-4548-88D1-140D3D5608B3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rot="10800000" flipV="1">
            <a:off x="2373566" y="3684336"/>
            <a:ext cx="1465245" cy="1012623"/>
          </a:xfrm>
          <a:prstGeom prst="bentConnector2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0C3CAC-7046-417F-B4C5-ADAA16E37FB9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H="1" flipV="1">
            <a:off x="4558770" y="2416859"/>
            <a:ext cx="13226" cy="531145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047B51-399D-4E59-84C9-683C737377C2}"/>
              </a:ext>
            </a:extLst>
          </p:cNvPr>
          <p:cNvSpPr/>
          <p:nvPr/>
        </p:nvSpPr>
        <p:spPr>
          <a:xfrm>
            <a:off x="2039815" y="6395903"/>
            <a:ext cx="50766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(IT Transformation at Dell, Oracle Corporation, 2012)</a:t>
            </a:r>
            <a:endParaRPr kumimoji="0" lang="id-ID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9071C-D79A-45C4-8C16-2BA029F2BA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46" y="3217334"/>
            <a:ext cx="2470152" cy="139854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8DAD7E2-4058-4E5F-ADA7-547D60BD2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3316" y="313092"/>
            <a:ext cx="2444069" cy="243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98D6E7-A793-478D-8946-F1E58754509A}"/>
              </a:ext>
            </a:extLst>
          </p:cNvPr>
          <p:cNvCxnSpPr/>
          <p:nvPr/>
        </p:nvCxnSpPr>
        <p:spPr>
          <a:xfrm>
            <a:off x="6857588" y="772427"/>
            <a:ext cx="1678907" cy="167890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D68CCD-BBE9-4390-9C16-128BF66B8488}"/>
              </a:ext>
            </a:extLst>
          </p:cNvPr>
          <p:cNvCxnSpPr>
            <a:cxnSpLocks/>
          </p:cNvCxnSpPr>
          <p:nvPr/>
        </p:nvCxnSpPr>
        <p:spPr>
          <a:xfrm flipH="1">
            <a:off x="6918556" y="772427"/>
            <a:ext cx="1678907" cy="179559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F75473-C4E8-465E-950C-8B0AD45D2FA3}"/>
              </a:ext>
            </a:extLst>
          </p:cNvPr>
          <p:cNvGrpSpPr/>
          <p:nvPr/>
        </p:nvGrpSpPr>
        <p:grpSpPr>
          <a:xfrm>
            <a:off x="7171955" y="3714310"/>
            <a:ext cx="206746" cy="221116"/>
            <a:chOff x="6831495" y="1099061"/>
            <a:chExt cx="1678907" cy="179559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1B0D2E-EFE2-4D2F-9FEA-F4FC3C6446F3}"/>
                </a:ext>
              </a:extLst>
            </p:cNvPr>
            <p:cNvCxnSpPr/>
            <p:nvPr/>
          </p:nvCxnSpPr>
          <p:spPr>
            <a:xfrm>
              <a:off x="6831495" y="1139449"/>
              <a:ext cx="1678907" cy="16789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E32DDA-01DE-4D8F-A75A-797056EEA3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1495" y="1099061"/>
              <a:ext cx="1678907" cy="179559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60F3E6-90E1-496A-93C6-46D862410242}"/>
              </a:ext>
            </a:extLst>
          </p:cNvPr>
          <p:cNvGrpSpPr/>
          <p:nvPr/>
        </p:nvGrpSpPr>
        <p:grpSpPr>
          <a:xfrm>
            <a:off x="8295905" y="3839722"/>
            <a:ext cx="206746" cy="221116"/>
            <a:chOff x="6831495" y="1099061"/>
            <a:chExt cx="1678907" cy="179559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FA4C5F-A2FB-445C-A510-7C8E7EA89C18}"/>
                </a:ext>
              </a:extLst>
            </p:cNvPr>
            <p:cNvCxnSpPr/>
            <p:nvPr/>
          </p:nvCxnSpPr>
          <p:spPr>
            <a:xfrm>
              <a:off x="6831495" y="1139449"/>
              <a:ext cx="1678907" cy="167890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6A9CE3-F7F4-4C89-9C65-E233EDEF3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1495" y="1099061"/>
              <a:ext cx="1678907" cy="179559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569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E7007F-7D1F-4651-8080-85101065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927F2-6E02-42C5-BD4A-C81049D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Masalah</a:t>
            </a:r>
            <a:r>
              <a:rPr lang="en-US" dirty="0"/>
              <a:t> di PT </a:t>
            </a:r>
            <a:r>
              <a:rPr lang="en-US" dirty="0" err="1"/>
              <a:t>Pertamina</a:t>
            </a:r>
            <a:r>
              <a:rPr lang="en-US" dirty="0"/>
              <a:t> EP</a:t>
            </a:r>
            <a:endParaRPr lang="id-ID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61CCE-C1F2-49A4-86F8-EDED90E11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  <p:pic>
        <p:nvPicPr>
          <p:cNvPr id="1026" name="Picture 2" descr="Set of people using modern technologies Free Vector">
            <a:extLst>
              <a:ext uri="{FF2B5EF4-FFF2-40B4-BE49-F238E27FC236}">
                <a16:creationId xmlns:a16="http://schemas.microsoft.com/office/drawing/2014/main" id="{EA336BFF-62D6-4F29-B907-4BD5508A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4003" r="3377"/>
          <a:stretch/>
        </p:blipFill>
        <p:spPr bwMode="auto">
          <a:xfrm>
            <a:off x="120878" y="2875864"/>
            <a:ext cx="2496685" cy="151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72C25A-EF0E-4ED3-A4E8-2CC15824F66E}"/>
              </a:ext>
            </a:extLst>
          </p:cNvPr>
          <p:cNvSpPr/>
          <p:nvPr/>
        </p:nvSpPr>
        <p:spPr>
          <a:xfrm>
            <a:off x="616583" y="4731136"/>
            <a:ext cx="3795866" cy="15292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Perkembangan portofolio IT </a:t>
            </a:r>
            <a:r>
              <a:rPr kumimoji="0" lang="nn-N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tidak terkendali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F24E3-E7F1-4292-9ED0-45E40F4C4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3013360"/>
            <a:ext cx="1447800" cy="145401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7FBA39-4A8D-411C-B449-EFF05A2C736C}"/>
              </a:ext>
            </a:extLst>
          </p:cNvPr>
          <p:cNvSpPr/>
          <p:nvPr/>
        </p:nvSpPr>
        <p:spPr>
          <a:xfrm>
            <a:off x="2568334" y="972601"/>
            <a:ext cx="3977640" cy="15250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Pengelolaan anggaran 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 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investasi IT </a:t>
            </a:r>
            <a:r>
              <a:rPr kumimoji="0" lang="sv-S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belum efektif dan efisien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A59B9-1AB8-4FCF-BECB-8B762560CDFE}"/>
              </a:ext>
            </a:extLst>
          </p:cNvPr>
          <p:cNvSpPr/>
          <p:nvPr/>
        </p:nvSpPr>
        <p:spPr>
          <a:xfrm>
            <a:off x="4704838" y="4731136"/>
            <a:ext cx="3795866" cy="15292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Aplikasi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dan data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belum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terpetakan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sepenuhnya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proses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bisnis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24D3368-FBF4-4297-B3EB-2DCF42270B8E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>
            <a:off x="5276850" y="3740367"/>
            <a:ext cx="1325921" cy="990769"/>
          </a:xfrm>
          <a:prstGeom prst="bentConnector2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555F690B-F831-4548-88D1-140D3D5608B3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rot="10800000" flipV="1">
            <a:off x="2514516" y="3740366"/>
            <a:ext cx="1314534" cy="990769"/>
          </a:xfrm>
          <a:prstGeom prst="bentConnector2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0C3CAC-7046-417F-B4C5-ADAA16E37FB9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4552950" y="2497661"/>
            <a:ext cx="4204" cy="515699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F2598-05E0-41EB-9E92-9E790313FB8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t="2226" r="2162" b="1060"/>
          <a:stretch/>
        </p:blipFill>
        <p:spPr>
          <a:xfrm>
            <a:off x="6672529" y="2652234"/>
            <a:ext cx="1673342" cy="197345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CBDC70E-A894-4104-95C8-0FC1DBA3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8876" y="125210"/>
            <a:ext cx="2527373" cy="23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4ABFA3-89D5-4F16-A4BC-2197420AB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03" y="3331929"/>
            <a:ext cx="1798622" cy="13374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B24EAE-9B84-4B30-AE00-F99D51C74709}"/>
              </a:ext>
            </a:extLst>
          </p:cNvPr>
          <p:cNvCxnSpPr>
            <a:cxnSpLocks/>
          </p:cNvCxnSpPr>
          <p:nvPr/>
        </p:nvCxnSpPr>
        <p:spPr>
          <a:xfrm>
            <a:off x="7230560" y="2906028"/>
            <a:ext cx="1506352" cy="148651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D0D0BD-8908-4B8A-9505-5C8A669FC45B}"/>
              </a:ext>
            </a:extLst>
          </p:cNvPr>
          <p:cNvCxnSpPr>
            <a:cxnSpLocks/>
          </p:cNvCxnSpPr>
          <p:nvPr/>
        </p:nvCxnSpPr>
        <p:spPr>
          <a:xfrm flipH="1">
            <a:off x="7308887" y="2875864"/>
            <a:ext cx="1416198" cy="151462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>
            <a:spLocks noGrp="1"/>
          </p:cNvSpPr>
          <p:nvPr>
            <p:ph type="subTitle" idx="1"/>
          </p:nvPr>
        </p:nvSpPr>
        <p:spPr>
          <a:xfrm>
            <a:off x="-112540" y="1697696"/>
            <a:ext cx="9144000" cy="13831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ar-SA" sz="4000" dirty="0">
                <a:solidFill>
                  <a:schemeClr val="tx1"/>
                </a:solidFill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إِنَّ اللَّهَ يُحِبُّ الَّذِينَ يُقَاتِلُونَ فِي سَبِيلِهِ صَفًّا كَأَنَّهُمْ بُنْيَانٌ مَرْصُوصٌ </a:t>
            </a:r>
            <a:endParaRPr lang="en" sz="4000" dirty="0">
              <a:solidFill>
                <a:schemeClr val="tx1"/>
              </a:solidFill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3896" y="3429000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As-</a:t>
            </a:r>
            <a:r>
              <a:rPr lang="en-US" dirty="0" err="1"/>
              <a:t>Shaf</a:t>
            </a:r>
            <a:r>
              <a:rPr lang="en-US" dirty="0"/>
              <a:t> :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31397-020F-036F-F20F-66B29DC64557}"/>
              </a:ext>
            </a:extLst>
          </p:cNvPr>
          <p:cNvSpPr txBox="1"/>
          <p:nvPr/>
        </p:nvSpPr>
        <p:spPr>
          <a:xfrm>
            <a:off x="817015" y="2598003"/>
            <a:ext cx="7509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Sesungguhnya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Allah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mencintai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orang-orang yang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berperang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jalan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-Nya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barisan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teratur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mereka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seakan-akan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bangunan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tersusun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kokoh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E1E937-A19D-4187-B142-14FE24B58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927F2-6E02-42C5-BD4A-C81049D5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Masalah</a:t>
            </a:r>
            <a:r>
              <a:rPr lang="en-US" sz="3600" dirty="0"/>
              <a:t> di PT Federal International Finance</a:t>
            </a:r>
            <a:endParaRPr lang="id-ID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61CCE-C1F2-49A4-86F8-EDED90E11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72C25A-EF0E-4ED3-A4E8-2CC15824F66E}"/>
              </a:ext>
            </a:extLst>
          </p:cNvPr>
          <p:cNvSpPr/>
          <p:nvPr/>
        </p:nvSpPr>
        <p:spPr>
          <a:xfrm>
            <a:off x="789594" y="5092897"/>
            <a:ext cx="3045866" cy="15048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Retensi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staf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IT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rendah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F24E3-E7F1-4292-9ED0-45E40F4C4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 t="-1307" r="-367" b="-1"/>
          <a:stretch/>
        </p:blipFill>
        <p:spPr>
          <a:xfrm>
            <a:off x="3771899" y="2997200"/>
            <a:ext cx="1554164" cy="156811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7FBA39-4A8D-411C-B449-EFF05A2C736C}"/>
              </a:ext>
            </a:extLst>
          </p:cNvPr>
          <p:cNvSpPr/>
          <p:nvPr/>
        </p:nvSpPr>
        <p:spPr>
          <a:xfrm>
            <a:off x="2312526" y="804806"/>
            <a:ext cx="3899893" cy="16648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Dokumentasi pengembangan aplikasi 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tidak sesuai standar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pemodelan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analisis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desain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</a:t>
            </a:r>
            <a:endParaRPr kumimoji="0" lang="id-ID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AA59B9-1AB8-4FCF-BECB-8B762560CDFE}"/>
              </a:ext>
            </a:extLst>
          </p:cNvPr>
          <p:cNvSpPr/>
          <p:nvPr/>
        </p:nvSpPr>
        <p:spPr>
          <a:xfrm>
            <a:off x="5308541" y="5092897"/>
            <a:ext cx="3045866" cy="15048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erjadi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lonjakan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permintaan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aplikasi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 aplikasi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pertahun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24D3368-FBF4-4297-B3EB-2DCF42270B8E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>
            <a:off x="5326063" y="3781256"/>
            <a:ext cx="1505411" cy="1311641"/>
          </a:xfrm>
          <a:prstGeom prst="bentConnector2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555F690B-F831-4548-88D1-140D3D5608B3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 rot="10800000" flipV="1">
            <a:off x="2312527" y="3781255"/>
            <a:ext cx="1459372" cy="1311641"/>
          </a:xfrm>
          <a:prstGeom prst="bentConnector2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0C3CAC-7046-417F-B4C5-ADAA16E37FB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548981" y="2469614"/>
            <a:ext cx="0" cy="527586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FED21AE-DFBF-49B5-AC78-3E046037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19" y="752814"/>
            <a:ext cx="2622528" cy="1787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ED56C3-B389-461A-85B9-BB8B52617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778" y="745970"/>
            <a:ext cx="2160573" cy="20992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DC0548-8EDD-4D46-AAB7-246A46772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142" y="750799"/>
            <a:ext cx="2468937" cy="21275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F2B9DB-8B16-4132-9292-E2DBFD21E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337" y="921737"/>
            <a:ext cx="2808950" cy="18888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1F304B-50D6-4922-B5DE-4BE1D884D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6" y="3183671"/>
            <a:ext cx="2102867" cy="1811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870F9-1C83-4360-A7FB-EF2898233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2355" y="2961890"/>
            <a:ext cx="1953205" cy="2063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F71297-E4BC-44C0-B82A-01393A094C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26" y="3987121"/>
            <a:ext cx="1342828" cy="10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EE9F8B-2854-43E5-B245-59B3EAFE1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0A359-5865-4B31-9BA6-CDC7C952D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BCF59-E7B2-48F1-B519-0F3BB015B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AEA6C-90DF-4AEB-BF81-BF99F381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45784"/>
            <a:ext cx="9169599" cy="647985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008EE99-B025-47F9-9E2C-12A8DC4B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" y="152399"/>
            <a:ext cx="9160956" cy="6479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4A41D-784D-44B8-8EA2-697924A660EC}"/>
              </a:ext>
            </a:extLst>
          </p:cNvPr>
          <p:cNvSpPr txBox="1"/>
          <p:nvPr/>
        </p:nvSpPr>
        <p:spPr>
          <a:xfrm>
            <a:off x="1104486" y="2852242"/>
            <a:ext cx="694613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3600" b="1" i="0" u="none" strike="noStrike" kern="1200" cap="none" spc="0" normalizeH="0" baseline="0" noProof="0">
                <a:ln/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ENTERPRISE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6440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ambar 7">
            <a:extLst>
              <a:ext uri="{FF2B5EF4-FFF2-40B4-BE49-F238E27FC236}">
                <a16:creationId xmlns:a16="http://schemas.microsoft.com/office/drawing/2014/main" id="{4E37BC1F-1800-4A47-B017-47AF182B0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4" t="10952" b="10794"/>
          <a:stretch/>
        </p:blipFill>
        <p:spPr>
          <a:xfrm>
            <a:off x="1797850" y="1663835"/>
            <a:ext cx="6556915" cy="4752041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4137DE40-AC57-4DCC-A9A4-170FC991BD97}"/>
              </a:ext>
            </a:extLst>
          </p:cNvPr>
          <p:cNvSpPr txBox="1"/>
          <p:nvPr/>
        </p:nvSpPr>
        <p:spPr>
          <a:xfrm>
            <a:off x="6949180" y="1864038"/>
            <a:ext cx="2145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Business Architecture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34CE1D26-1144-48BC-97F0-D401607FB1A6}"/>
              </a:ext>
            </a:extLst>
          </p:cNvPr>
          <p:cNvSpPr txBox="1"/>
          <p:nvPr/>
        </p:nvSpPr>
        <p:spPr>
          <a:xfrm>
            <a:off x="48753" y="4058064"/>
            <a:ext cx="2145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 Architecture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904FAA80-3CF1-478E-AA3D-A1E8A64970D5}"/>
              </a:ext>
            </a:extLst>
          </p:cNvPr>
          <p:cNvSpPr txBox="1"/>
          <p:nvPr/>
        </p:nvSpPr>
        <p:spPr>
          <a:xfrm>
            <a:off x="6369970" y="776826"/>
            <a:ext cx="2145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Application Architecture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56A82EE5-04B5-4814-B105-452DFE328DA0}"/>
              </a:ext>
            </a:extLst>
          </p:cNvPr>
          <p:cNvSpPr txBox="1"/>
          <p:nvPr/>
        </p:nvSpPr>
        <p:spPr>
          <a:xfrm>
            <a:off x="-6999" y="891723"/>
            <a:ext cx="2145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Technology Architecture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Konektor Lurus 15">
            <a:extLst>
              <a:ext uri="{FF2B5EF4-FFF2-40B4-BE49-F238E27FC236}">
                <a16:creationId xmlns:a16="http://schemas.microsoft.com/office/drawing/2014/main" id="{6EBEDE4E-3FE4-4B17-B2C7-473DB5EE692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845643" y="2818145"/>
            <a:ext cx="1176234" cy="508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Konektor Lurus 17">
            <a:extLst>
              <a:ext uri="{FF2B5EF4-FFF2-40B4-BE49-F238E27FC236}">
                <a16:creationId xmlns:a16="http://schemas.microsoft.com/office/drawing/2014/main" id="{A684358C-F1A3-451C-8442-5C51D1FDF79F}"/>
              </a:ext>
            </a:extLst>
          </p:cNvPr>
          <p:cNvCxnSpPr>
            <a:cxnSpLocks/>
          </p:cNvCxnSpPr>
          <p:nvPr/>
        </p:nvCxnSpPr>
        <p:spPr>
          <a:xfrm flipH="1">
            <a:off x="1255653" y="3494132"/>
            <a:ext cx="2037584" cy="89548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Konektor Lurus 24">
            <a:extLst>
              <a:ext uri="{FF2B5EF4-FFF2-40B4-BE49-F238E27FC236}">
                <a16:creationId xmlns:a16="http://schemas.microsoft.com/office/drawing/2014/main" id="{E4BF9F05-DA86-434B-A9BD-78233D8E21F7}"/>
              </a:ext>
            </a:extLst>
          </p:cNvPr>
          <p:cNvCxnSpPr>
            <a:cxnSpLocks/>
          </p:cNvCxnSpPr>
          <p:nvPr/>
        </p:nvCxnSpPr>
        <p:spPr>
          <a:xfrm flipH="1">
            <a:off x="6433751" y="1750371"/>
            <a:ext cx="823784" cy="28437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6C715B46-3F8C-476F-8C73-37E78AB439CE}"/>
              </a:ext>
            </a:extLst>
          </p:cNvPr>
          <p:cNvCxnSpPr>
            <a:cxnSpLocks/>
          </p:cNvCxnSpPr>
          <p:nvPr/>
        </p:nvCxnSpPr>
        <p:spPr>
          <a:xfrm>
            <a:off x="838526" y="1816021"/>
            <a:ext cx="1183388" cy="1201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2" descr="Gambar terkait">
            <a:extLst>
              <a:ext uri="{FF2B5EF4-FFF2-40B4-BE49-F238E27FC236}">
                <a16:creationId xmlns:a16="http://schemas.microsoft.com/office/drawing/2014/main" id="{422CBE57-097D-483F-BCAB-B301E2C3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35" y="1076270"/>
            <a:ext cx="7560168" cy="592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F1A01B-2084-4CAD-BD51-9CF2D230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Arsitektur</a:t>
            </a:r>
            <a:r>
              <a:rPr lang="en-US"/>
              <a:t> </a:t>
            </a:r>
            <a:r>
              <a:rPr lang="en-US" err="1">
                <a:solidFill>
                  <a:srgbClr val="C00000"/>
                </a:solidFill>
              </a:rPr>
              <a:t>Rumah</a:t>
            </a:r>
            <a:r>
              <a:rPr lang="en-US"/>
              <a:t> vs </a:t>
            </a:r>
            <a:r>
              <a:rPr lang="en-US" err="1"/>
              <a:t>Arsitektur</a:t>
            </a:r>
            <a:r>
              <a:rPr lang="en-US"/>
              <a:t> </a:t>
            </a:r>
            <a:r>
              <a:rPr lang="en-US" err="1">
                <a:solidFill>
                  <a:srgbClr val="00B050"/>
                </a:solidFill>
              </a:rPr>
              <a:t>Organisasi</a:t>
            </a:r>
            <a:endParaRPr lang="en-ID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A2B7B-9415-4953-962A-5181BE053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7265" y="1119150"/>
            <a:ext cx="78465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Cetak biru organisasi 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yang menyelaraskan 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visi dan misi organisasi</a:t>
            </a:r>
            <a:r>
              <a:rPr kumimoji="1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, </a:t>
            </a:r>
            <a:r>
              <a:rPr kumimoji="1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serta</a:t>
            </a:r>
            <a:r>
              <a:rPr kumimoji="1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 proses </a:t>
            </a:r>
            <a:r>
              <a:rPr kumimoji="1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bisnis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 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(</a:t>
            </a:r>
            <a:r>
              <a:rPr kumimoji="1" lang="id-ID" sz="2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business architecture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) dengan teknologi informasi dalam perspektif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 data 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(</a:t>
            </a:r>
            <a:r>
              <a:rPr kumimoji="1" lang="id-ID" sz="2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data architecture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), 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aplikasi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 (</a:t>
            </a:r>
            <a:r>
              <a:rPr kumimoji="1" lang="id-ID" sz="2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application architecture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) dan 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teknologi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 (</a:t>
            </a:r>
            <a:r>
              <a:rPr kumimoji="1" lang="id-ID" sz="2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technology architecture</a:t>
            </a: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50" charset="-128"/>
                <a:cs typeface="+mn-cs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65" y="5160956"/>
            <a:ext cx="4040129" cy="1139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80" y="4302671"/>
            <a:ext cx="3355785" cy="1134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37" y="3448083"/>
            <a:ext cx="2673715" cy="1139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44" y="2983125"/>
            <a:ext cx="1973456" cy="7457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20630" y="3246557"/>
            <a:ext cx="2110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15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Business </a:t>
            </a:r>
            <a:r>
              <a:rPr kumimoji="1" lang="id-ID" sz="15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Architecture</a:t>
            </a:r>
            <a:endParaRPr kumimoji="1" lang="id-ID" sz="15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7708" y="4121092"/>
            <a:ext cx="195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Data </a:t>
            </a:r>
            <a:r>
              <a:rPr kumimoji="1" 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Architecture</a:t>
            </a:r>
            <a:endParaRPr kumimoji="1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9285" y="4945206"/>
            <a:ext cx="2863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Application</a:t>
            </a:r>
            <a:r>
              <a:rPr kumimoji="1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 </a:t>
            </a:r>
            <a:r>
              <a:rPr kumimoji="1" 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Architecture</a:t>
            </a:r>
            <a:endParaRPr kumimoji="1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9592" y="5791457"/>
            <a:ext cx="3165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Technology </a:t>
            </a:r>
            <a:r>
              <a:rPr kumimoji="1" lang="id-ID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Architecture</a:t>
            </a:r>
            <a:endParaRPr kumimoji="1" lang="id-ID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4425" y="2782669"/>
            <a:ext cx="6946132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3600" b="1" i="0" u="none" strike="noStrike" kern="1200" cap="none" spc="0" normalizeH="0" baseline="0" noProof="0" dirty="0">
                <a:ln/>
                <a:solidFill>
                  <a:prstClr val="white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ENTERPRISE ARCHITECTURE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506" y="2914650"/>
            <a:ext cx="654555" cy="6536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6680" y="2914650"/>
            <a:ext cx="653604" cy="6536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914" y="2914650"/>
            <a:ext cx="653604" cy="6536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0714" y="3753332"/>
            <a:ext cx="652654" cy="6536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8358" y="3753332"/>
            <a:ext cx="652654" cy="6536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7014" y="3753332"/>
            <a:ext cx="653604" cy="6536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0714" y="4621672"/>
            <a:ext cx="653604" cy="6536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3188" y="5488911"/>
            <a:ext cx="652654" cy="6536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8358" y="5486790"/>
            <a:ext cx="652654" cy="6536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8358" y="4621672"/>
            <a:ext cx="639386" cy="63938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820057" y="3460845"/>
            <a:ext cx="775000" cy="23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22192" y="3460844"/>
            <a:ext cx="746904" cy="2316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656363" y="3460844"/>
            <a:ext cx="681876" cy="2316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70181" y="3461052"/>
            <a:ext cx="8660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Business </a:t>
            </a:r>
            <a:r>
              <a:rPr kumimoji="1" lang="id-ID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Process</a:t>
            </a:r>
            <a:endParaRPr kumimoji="1" lang="id-ID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00600" y="3434212"/>
            <a:ext cx="789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Business Model Canvas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77461" y="3434213"/>
            <a:ext cx="65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Value Chain Diagram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33033" y="4323279"/>
            <a:ext cx="775000" cy="23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35168" y="4323278"/>
            <a:ext cx="746904" cy="2316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661719" y="4323278"/>
            <a:ext cx="681876" cy="2316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85293" y="4287829"/>
            <a:ext cx="62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Physical Data Model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46521" y="4296647"/>
            <a:ext cx="73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Conceptual Data Diagram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59133" y="4296647"/>
            <a:ext cx="68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Logical</a:t>
            </a: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 Data Diagram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820057" y="5192361"/>
            <a:ext cx="775000" cy="23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714572" y="5192360"/>
            <a:ext cx="746904" cy="2316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25999" y="5163383"/>
            <a:ext cx="80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Application</a:t>
            </a: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 </a:t>
            </a:r>
            <a:r>
              <a:rPr kumimoji="1" lang="id-ID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Catalog</a:t>
            </a:r>
            <a:endParaRPr kumimoji="1" lang="id-ID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62221" y="5165729"/>
            <a:ext cx="65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Use Case Diagram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610151" y="6056800"/>
            <a:ext cx="775000" cy="23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722192" y="6054678"/>
            <a:ext cx="746904" cy="2316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id-ID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62230" y="6064299"/>
            <a:ext cx="8852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Network Diagram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77461" y="6021697"/>
            <a:ext cx="65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Location Diagram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4754" y="4640722"/>
            <a:ext cx="646916" cy="6459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78229" y="5497790"/>
            <a:ext cx="664809" cy="664809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4833172" y="6022091"/>
            <a:ext cx="746904" cy="307777"/>
            <a:chOff x="6354216" y="6144198"/>
            <a:chExt cx="746904" cy="307777"/>
          </a:xfrm>
        </p:grpSpPr>
        <p:sp>
          <p:nvSpPr>
            <p:cNvPr id="56" name="Rectangle 55"/>
            <p:cNvSpPr/>
            <p:nvPr/>
          </p:nvSpPr>
          <p:spPr>
            <a:xfrm>
              <a:off x="6354216" y="6177179"/>
              <a:ext cx="746904" cy="2316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id-ID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09485" y="6144198"/>
              <a:ext cx="657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id-ID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 pitchFamily="34" charset="0"/>
                  <a:ea typeface="ＭＳ Ｐゴシック" pitchFamily="50" charset="-128"/>
                  <a:cs typeface="+mn-cs"/>
                </a:rPr>
                <a:t>Technology Catalog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511885" y="5154835"/>
            <a:ext cx="989066" cy="307777"/>
            <a:chOff x="6246616" y="5276942"/>
            <a:chExt cx="989066" cy="307777"/>
          </a:xfrm>
        </p:grpSpPr>
        <p:sp>
          <p:nvSpPr>
            <p:cNvPr id="59" name="Rectangle 58"/>
            <p:cNvSpPr/>
            <p:nvPr/>
          </p:nvSpPr>
          <p:spPr>
            <a:xfrm>
              <a:off x="6336349" y="5314861"/>
              <a:ext cx="802635" cy="2316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id-ID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46616" y="5276942"/>
              <a:ext cx="989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id-ID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ahoma" pitchFamily="34" charset="0"/>
                  <a:ea typeface="ＭＳ Ｐゴシック" pitchFamily="50" charset="-128"/>
                  <a:cs typeface="+mn-cs"/>
                </a:rPr>
                <a:t>Application Portfolio Assessment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78255" y="4007589"/>
            <a:ext cx="1726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Enterprise</a:t>
            </a:r>
            <a:r>
              <a:rPr kumimoji="1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 </a:t>
            </a:r>
            <a:r>
              <a:rPr kumimoji="1" 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Architecture</a:t>
            </a:r>
            <a:r>
              <a:rPr kumimoji="1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 </a:t>
            </a:r>
            <a:r>
              <a:rPr kumimoji="1" 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ＭＳ Ｐゴシック" pitchFamily="50" charset="-128"/>
                <a:cs typeface="+mn-cs"/>
              </a:rPr>
              <a:t>Roadmap</a:t>
            </a:r>
            <a:endParaRPr kumimoji="1" lang="id-ID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9"/>
          <a:srcRect l="5118" t="4271" b="681"/>
          <a:stretch/>
        </p:blipFill>
        <p:spPr>
          <a:xfrm>
            <a:off x="414145" y="2703404"/>
            <a:ext cx="5126412" cy="383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CCBBB-C51C-4BC4-8934-8A801DA53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74D008-98A1-4559-BD8E-798A3007A49C}"/>
              </a:ext>
            </a:extLst>
          </p:cNvPr>
          <p:cNvGrpSpPr/>
          <p:nvPr/>
        </p:nvGrpSpPr>
        <p:grpSpPr>
          <a:xfrm>
            <a:off x="4089784" y="2889234"/>
            <a:ext cx="1379789" cy="1195533"/>
            <a:chOff x="4089784" y="2889234"/>
            <a:chExt cx="1379789" cy="1195533"/>
          </a:xfrm>
        </p:grpSpPr>
        <p:sp>
          <p:nvSpPr>
            <p:cNvPr id="5" name="Teardrop 4">
              <a:extLst>
                <a:ext uri="{FF2B5EF4-FFF2-40B4-BE49-F238E27FC236}">
                  <a16:creationId xmlns:a16="http://schemas.microsoft.com/office/drawing/2014/main" id="{AD44C8A6-65A4-4B7E-A0F9-F901E3729D65}"/>
                </a:ext>
              </a:extLst>
            </p:cNvPr>
            <p:cNvSpPr/>
            <p:nvPr/>
          </p:nvSpPr>
          <p:spPr>
            <a:xfrm>
              <a:off x="4089784" y="2889234"/>
              <a:ext cx="1379789" cy="1195533"/>
            </a:xfrm>
            <a:prstGeom prst="teardrop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0E674E-349C-4AFE-99DB-7D8546164B87}"/>
                </a:ext>
              </a:extLst>
            </p:cNvPr>
            <p:cNvSpPr/>
            <p:nvPr/>
          </p:nvSpPr>
          <p:spPr>
            <a:xfrm>
              <a:off x="4283400" y="2901974"/>
              <a:ext cx="1100879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 w="22225">
                    <a:solidFill>
                      <a:srgbClr val="ED7D31"/>
                    </a:solidFill>
                    <a:prstDash val="solid"/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6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3.88889E-6 -0.36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-0.25 4.81481E-6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-0.25 4.81481E-6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25 4.81481E-6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0.25 2.22222E-6 " pathEditMode="relative" rAng="0" ptsTypes="AA">
                                      <p:cBhvr>
                                        <p:cTn id="20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25 2.22222E-6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-0.25 2.22222E-6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-0.25 -2.96296E-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-0.25 1.85185E-6 " pathEditMode="relative" rAng="0" ptsTypes="AA">
                                      <p:cBhvr>
                                        <p:cTn id="2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25 1.85185E-6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-0.25 2.59259E-6 " pathEditMode="relative" rAng="0" ptsTypes="AA">
                                      <p:cBhvr>
                                        <p:cTn id="2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L -0.25 2.59259E-6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25 2.59259E-6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25 -2.22222E-6 " pathEditMode="relative" rAng="0" ptsTypes="AA">
                                      <p:cBhvr>
                                        <p:cTn id="22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-0.25 -2.22222E-6 " pathEditMode="relative" rAng="0" ptsTypes="AA">
                                      <p:cBhvr>
                                        <p:cTn id="2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-0.25 -2.22222E-6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0.25 4.81481E-6 " pathEditMode="relative" rAng="0" ptsTypes="AA">
                                      <p:cBhvr>
                                        <p:cTn id="23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0.25 -2.59259E-6 " pathEditMode="relative" rAng="0" ptsTypes="AA">
                                      <p:cBhvr>
                                        <p:cTn id="23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0.25 -2.59259E-6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-0.25 2.22222E-6 " pathEditMode="relative" rAng="0" ptsTypes="AA">
                                      <p:cBhvr>
                                        <p:cTn id="23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-0.25 -3.7037E-7 " pathEditMode="relative" rAng="0" ptsTypes="AA">
                                      <p:cBhvr>
                                        <p:cTn id="2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07407E-6 L -0.25 -4.07407E-6 " pathEditMode="relative" rAng="0" ptsTypes="AA">
                                      <p:cBhvr>
                                        <p:cTn id="2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07407E-6 L -0.25 -4.07407E-6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25 -1.48148E-6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25 -4.44444E-6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-0.25 -1.11111E-6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25 -4.07407E-6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33333E-6 L -0.25 3.33333E-6 " pathEditMode="relative" rAng="0" ptsTypes="AA">
                                      <p:cBhvr>
                                        <p:cTn id="25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-0.25 4.81481E-6 " pathEditMode="relative" rAng="0" ptsTypes="AA">
                                      <p:cBhvr>
                                        <p:cTn id="25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25 0 " pathEditMode="relative" rAng="0" ptsTypes="AA">
                                      <p:cBhvr>
                                        <p:cTn id="25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25 1.48148E-6 " pathEditMode="relative" rAng="0" ptsTypes="AA">
                                      <p:cBhvr>
                                        <p:cTn id="25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L -0.25 -2.59259E-6 " pathEditMode="relative" rAng="0" ptsTypes="AA">
                                      <p:cBhvr>
                                        <p:cTn id="26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-0.25 -2.96296E-6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022E-16 L -0.25 1.11022E-16 " pathEditMode="relative" rAng="0" ptsTypes="AA">
                                      <p:cBhvr>
                                        <p:cTn id="26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0.25 -2.96296E-6 " pathEditMode="relative" rAng="0" ptsTypes="AA">
                                      <p:cBhvr>
                                        <p:cTn id="26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23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4" grpId="0"/>
      <p:bldP spid="34" grpId="1"/>
      <p:bldP spid="35" grpId="0"/>
      <p:bldP spid="35" grpId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0" grpId="0"/>
      <p:bldP spid="40" grpId="1"/>
      <p:bldP spid="41" grpId="0"/>
      <p:bldP spid="41" grpId="1"/>
      <p:bldP spid="42" grpId="0" animBg="1"/>
      <p:bldP spid="42" grpId="1" animBg="1"/>
      <p:bldP spid="43" grpId="0" animBg="1"/>
      <p:bldP spid="43" grpId="1" animBg="1"/>
      <p:bldP spid="44" grpId="0"/>
      <p:bldP spid="44" grpId="1"/>
      <p:bldP spid="45" grpId="0"/>
      <p:bldP spid="45" grpId="1"/>
      <p:bldP spid="46" grpId="0" animBg="1"/>
      <p:bldP spid="46" grpId="1" animBg="1"/>
      <p:bldP spid="47" grpId="0" animBg="1"/>
      <p:bldP spid="47" grpId="1" animBg="1"/>
      <p:bldP spid="48" grpId="0"/>
      <p:bldP spid="48" grpId="1"/>
      <p:bldP spid="49" grpId="0"/>
      <p:bldP spid="49" grpId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Arsitektur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2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dirty="0"/>
              <a:t>Pendahuluan</a:t>
            </a:r>
          </a:p>
        </p:txBody>
      </p:sp>
      <p:sp>
        <p:nvSpPr>
          <p:cNvPr id="1842" name="Shape 1842"/>
          <p:cNvSpPr txBox="1">
            <a:spLocks noGrp="1"/>
          </p:cNvSpPr>
          <p:nvPr>
            <p:ph type="body" idx="1"/>
          </p:nvPr>
        </p:nvSpPr>
        <p:spPr>
          <a:xfrm>
            <a:off x="604911" y="1792603"/>
            <a:ext cx="8539089" cy="41017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850900" lvl="1" indent="-457200">
              <a:buFont typeface="+mj-lt"/>
              <a:buAutoNum type="arabicPeriod"/>
            </a:pPr>
            <a:r>
              <a:rPr lang="en-US" sz="2400" dirty="0" err="1"/>
              <a:t>Arsitektur</a:t>
            </a:r>
            <a:r>
              <a:rPr lang="en-US" sz="2400" dirty="0"/>
              <a:t> Data </a:t>
            </a:r>
            <a:r>
              <a:rPr lang="en-US" sz="2400" dirty="0" err="1"/>
              <a:t>mengidentifikasi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mendefinisikan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– </a:t>
            </a:r>
            <a:r>
              <a:rPr lang="en-US" sz="2400" dirty="0" err="1"/>
              <a:t>jenis</a:t>
            </a:r>
            <a:r>
              <a:rPr lang="en-US" sz="2400" dirty="0"/>
              <a:t> data </a:t>
            </a:r>
            <a:r>
              <a:rPr lang="en-US" sz="2400" dirty="0" err="1"/>
              <a:t>utama</a:t>
            </a:r>
            <a:r>
              <a:rPr lang="en-US" sz="2400" dirty="0"/>
              <a:t> yang </a:t>
            </a:r>
            <a:r>
              <a:rPr lang="en-US" sz="2400" dirty="0" err="1"/>
              <a:t>mendukung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–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didefinisikan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model </a:t>
            </a:r>
            <a:r>
              <a:rPr lang="en-US" sz="2400" dirty="0" err="1"/>
              <a:t>bisnis</a:t>
            </a:r>
            <a:endParaRPr lang="en-US" sz="2400" dirty="0"/>
          </a:p>
          <a:p>
            <a:pPr marL="850900" lvl="1" indent="-457200">
              <a:buFont typeface="+mj-lt"/>
              <a:buAutoNum type="arabicPeriod"/>
            </a:pPr>
            <a:r>
              <a:rPr lang="en-US" sz="2400" dirty="0" err="1"/>
              <a:t>Arsitektur</a:t>
            </a:r>
            <a:r>
              <a:rPr lang="en-US" sz="2400" dirty="0"/>
              <a:t> Data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arsitektur</a:t>
            </a:r>
            <a:r>
              <a:rPr lang="en-US" sz="2400" dirty="0"/>
              <a:t> SI.</a:t>
            </a:r>
          </a:p>
          <a:p>
            <a:pPr marL="850900" lvl="1" indent="-457200">
              <a:buFont typeface="+mj-lt"/>
              <a:buAutoNum type="arabicPeriod"/>
            </a:pPr>
            <a:r>
              <a:rPr lang="en-US" sz="2400" dirty="0" err="1"/>
              <a:t>Arsitektur</a:t>
            </a:r>
            <a:r>
              <a:rPr lang="en-US" sz="2400" dirty="0"/>
              <a:t> data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panduan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tahap</a:t>
            </a:r>
            <a:r>
              <a:rPr lang="en-US" sz="2400" dirty="0"/>
              <a:t> </a:t>
            </a:r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yang </a:t>
            </a:r>
            <a:r>
              <a:rPr lang="en-US" sz="2400" dirty="0" err="1"/>
              <a:t>umumnya</a:t>
            </a:r>
            <a:r>
              <a:rPr lang="en-US" sz="2400" dirty="0"/>
              <a:t> </a:t>
            </a:r>
            <a:r>
              <a:rPr lang="en-US" sz="2400" dirty="0" err="1"/>
              <a:t>diacu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rancangan</a:t>
            </a:r>
            <a:r>
              <a:rPr lang="en-US" sz="2400" dirty="0"/>
              <a:t> basis data </a:t>
            </a:r>
            <a:r>
              <a:rPr lang="en-US" sz="2400" dirty="0" err="1"/>
              <a:t>logis</a:t>
            </a:r>
            <a:r>
              <a:rPr lang="en-US" sz="2400" dirty="0"/>
              <a:t>, </a:t>
            </a:r>
            <a:r>
              <a:rPr lang="en-US" sz="2400" dirty="0" err="1"/>
              <a:t>rancangan</a:t>
            </a:r>
            <a:r>
              <a:rPr lang="en-US" sz="2400" dirty="0"/>
              <a:t> basis data </a:t>
            </a:r>
            <a:r>
              <a:rPr lang="en-US" sz="2400" dirty="0" err="1"/>
              <a:t>fisik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 basis data.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000" dirty="0"/>
              <a:t>Pendahuluan (cont…)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874" y="1730326"/>
            <a:ext cx="8578126" cy="4951828"/>
          </a:xfrm>
        </p:spPr>
        <p:txBody>
          <a:bodyPr/>
          <a:lstStyle/>
          <a:p>
            <a:pPr marL="850900" lvl="1" indent="-457200">
              <a:buFont typeface="+mj-lt"/>
              <a:buAutoNum type="arabicPeriod" startAt="4"/>
            </a:pPr>
            <a:r>
              <a:rPr lang="en-US" sz="2400" dirty="0" err="1"/>
              <a:t>Arsitektur</a:t>
            </a:r>
            <a:r>
              <a:rPr lang="en-US" sz="2400" dirty="0"/>
              <a:t> Data </a:t>
            </a:r>
            <a:r>
              <a:rPr lang="en-US" sz="2400" dirty="0" err="1"/>
              <a:t>memuat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data</a:t>
            </a:r>
          </a:p>
          <a:p>
            <a:pPr marL="850900" lvl="1" indent="-457200">
              <a:buFont typeface="+mj-lt"/>
              <a:buAutoNum type="arabicPeriod" startAt="4"/>
            </a:pPr>
            <a:r>
              <a:rPr lang="en-US" sz="2400" dirty="0" err="1"/>
              <a:t>Masing</a:t>
            </a:r>
            <a:r>
              <a:rPr lang="en-US" sz="2400" dirty="0"/>
              <a:t> – </a:t>
            </a:r>
            <a:r>
              <a:rPr lang="en-US" sz="2400" dirty="0" err="1"/>
              <a:t>masing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atribut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relasi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data.</a:t>
            </a:r>
          </a:p>
          <a:p>
            <a:pPr marL="850900" lvl="1" indent="-457200">
              <a:buFont typeface="+mj-lt"/>
              <a:buAutoNum type="arabicPeriod" startAt="4"/>
            </a:pPr>
            <a:r>
              <a:rPr lang="en-US" sz="2400" dirty="0" err="1"/>
              <a:t>Entitas</a:t>
            </a:r>
            <a:r>
              <a:rPr lang="en-US" sz="2400" dirty="0"/>
              <a:t> </a:t>
            </a:r>
            <a:r>
              <a:rPr lang="en-US" sz="2400" dirty="0" err="1">
                <a:sym typeface="Wingdings" pitchFamily="2" charset="2"/>
              </a:rPr>
              <a:t>didefinisikan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sebagai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setiap</a:t>
            </a:r>
            <a:r>
              <a:rPr lang="en-US" sz="2400" dirty="0">
                <a:sym typeface="Wingdings" pitchFamily="2" charset="2"/>
              </a:rPr>
              <a:t> orang, </a:t>
            </a:r>
            <a:r>
              <a:rPr lang="en-US" sz="2400" dirty="0" err="1">
                <a:sym typeface="Wingdings" pitchFamily="2" charset="2"/>
              </a:rPr>
              <a:t>tempat</a:t>
            </a:r>
            <a:r>
              <a:rPr lang="en-US" sz="2400" dirty="0">
                <a:sym typeface="Wingdings" pitchFamily="2" charset="2"/>
              </a:rPr>
              <a:t>, </a:t>
            </a:r>
            <a:r>
              <a:rPr lang="en-US" sz="2400" dirty="0" err="1">
                <a:sym typeface="Wingdings" pitchFamily="2" charset="2"/>
              </a:rPr>
              <a:t>konsep</a:t>
            </a:r>
            <a:r>
              <a:rPr lang="en-US" sz="2400" dirty="0">
                <a:sym typeface="Wingdings" pitchFamily="2" charset="2"/>
              </a:rPr>
              <a:t>, </a:t>
            </a:r>
            <a:r>
              <a:rPr lang="en-US" sz="2400" dirty="0" err="1">
                <a:sym typeface="Wingdings" pitchFamily="2" charset="2"/>
              </a:rPr>
              <a:t>benda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atau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kejadian</a:t>
            </a:r>
            <a:r>
              <a:rPr lang="en-US" sz="2400" dirty="0">
                <a:sym typeface="Wingdings" pitchFamily="2" charset="2"/>
              </a:rPr>
              <a:t> yang </a:t>
            </a:r>
            <a:r>
              <a:rPr lang="en-US" sz="2400" dirty="0" err="1">
                <a:sym typeface="Wingdings" pitchFamily="2" charset="2"/>
              </a:rPr>
              <a:t>memiliki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arti</a:t>
            </a:r>
            <a:r>
              <a:rPr lang="en-US" sz="2400" dirty="0">
                <a:sym typeface="Wingdings" pitchFamily="2" charset="2"/>
              </a:rPr>
              <a:t> (</a:t>
            </a:r>
            <a:r>
              <a:rPr lang="en-US" sz="2400" dirty="0" err="1">
                <a:sym typeface="Wingdings" pitchFamily="2" charset="2"/>
              </a:rPr>
              <a:t>informasi</a:t>
            </a:r>
            <a:r>
              <a:rPr lang="en-US" sz="2400" dirty="0">
                <a:sym typeface="Wingdings" pitchFamily="2" charset="2"/>
              </a:rPr>
              <a:t>) </a:t>
            </a:r>
            <a:r>
              <a:rPr lang="en-US" sz="2400" dirty="0" err="1">
                <a:sym typeface="Wingdings" pitchFamily="2" charset="2"/>
              </a:rPr>
              <a:t>dalam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konteks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bisnis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dikaitkan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untuk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penyimpanan</a:t>
            </a:r>
            <a:r>
              <a:rPr lang="en-US" sz="2400" dirty="0">
                <a:sym typeface="Wingdings" pitchFamily="2" charset="2"/>
              </a:rPr>
              <a:t> data.</a:t>
            </a:r>
          </a:p>
          <a:p>
            <a:pPr marL="850900" lvl="1" indent="-457200">
              <a:buFont typeface="+mj-lt"/>
              <a:buAutoNum type="arabicPeriod" startAt="4"/>
            </a:pPr>
            <a:r>
              <a:rPr lang="en-US" sz="2400" dirty="0" err="1">
                <a:sym typeface="Wingdings" pitchFamily="2" charset="2"/>
              </a:rPr>
              <a:t>Atribut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merupakan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suatu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karakteristik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dari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entitas</a:t>
            </a:r>
            <a:r>
              <a:rPr lang="en-US" sz="2400" dirty="0">
                <a:sym typeface="Wingdings" pitchFamily="2" charset="2"/>
              </a:rPr>
              <a:t> yang </a:t>
            </a:r>
            <a:r>
              <a:rPr lang="en-US" sz="2400" dirty="0" err="1">
                <a:sym typeface="Wingdings" pitchFamily="2" charset="2"/>
              </a:rPr>
              <a:t>menggambarkan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entitas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itu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sendiri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lebih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jauh</a:t>
            </a:r>
            <a:endParaRPr lang="en-US" sz="2400" dirty="0">
              <a:sym typeface="Wingdings" pitchFamily="2" charset="2"/>
            </a:endParaRPr>
          </a:p>
          <a:p>
            <a:pPr marL="850900" lvl="1" indent="-457200">
              <a:buFont typeface="+mj-lt"/>
              <a:buAutoNum type="arabicPeriod" startAt="4"/>
            </a:pPr>
            <a:r>
              <a:rPr lang="en-US" sz="2400" dirty="0" err="1">
                <a:sym typeface="Wingdings" pitchFamily="2" charset="2"/>
              </a:rPr>
              <a:t>Relasi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atau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atribut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relasi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adalah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suatu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atribut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entitas</a:t>
            </a:r>
            <a:r>
              <a:rPr lang="en-US" sz="2400" dirty="0">
                <a:sym typeface="Wingdings" pitchFamily="2" charset="2"/>
              </a:rPr>
              <a:t> yang </a:t>
            </a:r>
            <a:r>
              <a:rPr lang="en-US" sz="2400" dirty="0" err="1">
                <a:sym typeface="Wingdings" pitchFamily="2" charset="2"/>
              </a:rPr>
              <a:t>juga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dimiliki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oleh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entitas</a:t>
            </a:r>
            <a:r>
              <a:rPr lang="en-US" sz="2400" dirty="0">
                <a:sym typeface="Wingdings" pitchFamily="2" charset="2"/>
              </a:rPr>
              <a:t> lain </a:t>
            </a:r>
            <a:r>
              <a:rPr lang="en-US" sz="2400" dirty="0" err="1">
                <a:sym typeface="Wingdings" pitchFamily="2" charset="2"/>
              </a:rPr>
              <a:t>dan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menggambarkan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konteks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bisnis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dari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entitas</a:t>
            </a:r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2568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000" dirty="0"/>
              <a:t>Pendahuluan (cont…)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64" y="1750400"/>
            <a:ext cx="8440616" cy="5107600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sz="2400" dirty="0" err="1"/>
              <a:t>Kandidat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b="1" dirty="0" err="1"/>
              <a:t>perencanaan</a:t>
            </a:r>
            <a:r>
              <a:rPr lang="en-US" sz="2400" b="1" dirty="0"/>
              <a:t> </a:t>
            </a:r>
            <a:r>
              <a:rPr lang="en-US" sz="2400" b="1" dirty="0" err="1"/>
              <a:t>arsitektur</a:t>
            </a:r>
            <a:r>
              <a:rPr lang="en-US" sz="2400" b="1" dirty="0"/>
              <a:t> </a:t>
            </a:r>
            <a:r>
              <a:rPr lang="en-US" sz="2400" b="1" dirty="0" err="1"/>
              <a:t>perusahaan</a:t>
            </a:r>
            <a:r>
              <a:rPr lang="en-US" sz="2400" dirty="0"/>
              <a:t> 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sz="2400" dirty="0" err="1"/>
              <a:t>Penentuan</a:t>
            </a:r>
            <a:r>
              <a:rPr lang="en-US" sz="2400" dirty="0"/>
              <a:t> </a:t>
            </a:r>
            <a:r>
              <a:rPr lang="en-US" sz="2400" dirty="0" err="1"/>
              <a:t>Kandidat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didasarkan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kondisi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utama</a:t>
            </a:r>
            <a:r>
              <a:rPr lang="en-US" sz="2400" dirty="0"/>
              <a:t> 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mengetahui</a:t>
            </a:r>
            <a:r>
              <a:rPr lang="en-US" sz="2400" dirty="0"/>
              <a:t> </a:t>
            </a:r>
            <a:r>
              <a:rPr lang="en-US" sz="2400" dirty="0" err="1"/>
              <a:t>kondisi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utama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diagram model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i="1" dirty="0"/>
              <a:t>value chain. (</a:t>
            </a:r>
            <a:r>
              <a:rPr lang="en-US" sz="2400" i="1" dirty="0" err="1">
                <a:hlinkClick r:id="rId2" action="ppaction://hlinksldjump"/>
              </a:rPr>
              <a:t>lihat</a:t>
            </a:r>
            <a:r>
              <a:rPr lang="en-US" sz="2400" i="1" dirty="0">
                <a:hlinkClick r:id="rId2" action="ppaction://hlinksldjump"/>
              </a:rPr>
              <a:t> diagram Value Chain</a:t>
            </a:r>
            <a:r>
              <a:rPr lang="en-US" sz="2400" i="1" dirty="0"/>
              <a:t>)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sv-SE" sz="2400" dirty="0"/>
              <a:t>Dengan demikian maka entitas yang akan </a:t>
            </a:r>
            <a:r>
              <a:rPr lang="en-US" sz="2400" dirty="0" err="1"/>
              <a:t>didefinisikan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didefinisikan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data. </a:t>
            </a:r>
            <a:r>
              <a:rPr lang="en-US" sz="2400" dirty="0" err="1">
                <a:hlinkClick r:id="rId3" action="ppaction://hlinksldjump"/>
              </a:rPr>
              <a:t>Contoh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244426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Istilah</a:t>
            </a:r>
            <a:r>
              <a:rPr lang="en-US" dirty="0"/>
              <a:t> lain </a:t>
            </a:r>
            <a:r>
              <a:rPr lang="en-US" dirty="0" err="1"/>
              <a:t>Arsitektur</a:t>
            </a:r>
            <a:r>
              <a:rPr lang="en-US" dirty="0"/>
              <a:t>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/>
              <a:t>Model </a:t>
            </a:r>
            <a:r>
              <a:rPr lang="en-US" dirty="0" err="1"/>
              <a:t>Konseptual</a:t>
            </a:r>
            <a:r>
              <a:rPr lang="en-US" dirty="0"/>
              <a:t> Data, </a:t>
            </a:r>
            <a:r>
              <a:rPr lang="en-US" dirty="0" err="1"/>
              <a:t>Skema</a:t>
            </a:r>
            <a:r>
              <a:rPr lang="en-US" dirty="0"/>
              <a:t> </a:t>
            </a:r>
            <a:r>
              <a:rPr lang="en-US" dirty="0" err="1"/>
              <a:t>Konseptual</a:t>
            </a:r>
            <a:r>
              <a:rPr lang="en-US" dirty="0"/>
              <a:t>,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konseptual</a:t>
            </a:r>
            <a:r>
              <a:rPr lang="en-US" dirty="0"/>
              <a:t> </a:t>
            </a:r>
            <a:r>
              <a:rPr lang="en-US" dirty="0" err="1"/>
              <a:t>basisdata</a:t>
            </a:r>
            <a:r>
              <a:rPr lang="en-US" dirty="0"/>
              <a:t>, model data enterprise, model global data,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model </a:t>
            </a:r>
            <a:r>
              <a:rPr lang="en-US" dirty="0" err="1"/>
              <a:t>logis</a:t>
            </a:r>
            <a:r>
              <a:rPr lang="en-US" dirty="0"/>
              <a:t> data, model </a:t>
            </a:r>
            <a:r>
              <a:rPr lang="en-US" dirty="0" err="1"/>
              <a:t>informasi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7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74187-E5D4-4F69-B62D-29C3DF0BC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17CC7-5EAA-4DBB-94A5-A4E6C859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Simplified Systematic Methods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E9C38F-2CB2-404D-8BA8-98E0ADB83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1" lang="en-US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BBE23-5ECD-4E32-8D7C-39E55C962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3" r="9977" b="3072"/>
          <a:stretch/>
        </p:blipFill>
        <p:spPr>
          <a:xfrm>
            <a:off x="2804589" y="838200"/>
            <a:ext cx="3402665" cy="4951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ED3544-A980-4879-811B-B7D437244DD2}"/>
              </a:ext>
            </a:extLst>
          </p:cNvPr>
          <p:cNvSpPr/>
          <p:nvPr/>
        </p:nvSpPr>
        <p:spPr>
          <a:xfrm>
            <a:off x="722697" y="981373"/>
            <a:ext cx="2742562" cy="6497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900" b="1">
                <a:solidFill>
                  <a:schemeClr val="tx1"/>
                </a:solidFill>
              </a:rPr>
              <a:t>Requirements Management</a:t>
            </a:r>
          </a:p>
          <a:p>
            <a:pPr marL="180975" indent="-180975">
              <a:buFont typeface="+mj-lt"/>
              <a:buAutoNum type="arabicPeriod"/>
            </a:pPr>
            <a:r>
              <a:rPr lang="nl-NL" sz="900">
                <a:solidFill>
                  <a:schemeClr val="tx1"/>
                </a:solidFill>
              </a:rPr>
              <a:t>Identifikasi kebutuhan dokumen</a:t>
            </a:r>
          </a:p>
          <a:p>
            <a:pPr marL="180975" indent="-180975">
              <a:buFont typeface="+mj-lt"/>
              <a:buAutoNum type="arabicPeriod"/>
            </a:pPr>
            <a:r>
              <a:rPr lang="nl-NL" sz="900">
                <a:solidFill>
                  <a:schemeClr val="tx1"/>
                </a:solidFill>
              </a:rPr>
              <a:t>Identifikasi perubahan </a:t>
            </a:r>
            <a:r>
              <a:rPr lang="id-ID" sz="900">
                <a:solidFill>
                  <a:schemeClr val="tx1"/>
                </a:solidFill>
              </a:rPr>
              <a:t>k</a:t>
            </a:r>
            <a:r>
              <a:rPr lang="nl-NL" sz="900">
                <a:solidFill>
                  <a:schemeClr val="tx1"/>
                </a:solidFill>
              </a:rPr>
              <a:t>ebutuhan dan prioritas</a:t>
            </a:r>
          </a:p>
          <a:p>
            <a:pPr marL="180975" indent="-180975">
              <a:buFont typeface="+mj-lt"/>
              <a:buAutoNum type="arabicPeriod"/>
            </a:pPr>
            <a:r>
              <a:rPr lang="id-ID" sz="900">
                <a:solidFill>
                  <a:schemeClr val="tx1"/>
                </a:solidFill>
              </a:rPr>
              <a:t>Penilaian dan revisi</a:t>
            </a:r>
            <a:r>
              <a:rPr lang="nl-NL" sz="900">
                <a:solidFill>
                  <a:schemeClr val="tx1"/>
                </a:solidFill>
              </a:rPr>
              <a:t> analisis kesenjangan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72C17-D165-48BC-9D20-90DA71A1A785}"/>
              </a:ext>
            </a:extLst>
          </p:cNvPr>
          <p:cNvSpPr txBox="1"/>
          <p:nvPr/>
        </p:nvSpPr>
        <p:spPr>
          <a:xfrm>
            <a:off x="5857875" y="828675"/>
            <a:ext cx="2741995" cy="507831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l"/>
            <a:r>
              <a:rPr lang="en-ID" sz="900" b="1">
                <a:effectLst/>
              </a:rPr>
              <a:t>Preliminary</a:t>
            </a:r>
            <a:endParaRPr lang="en-US" sz="900" b="1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en-US" sz="900" err="1">
                <a:effectLst/>
              </a:rPr>
              <a:t>Identifikasi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ruang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lingkup</a:t>
            </a:r>
            <a:r>
              <a:rPr lang="en-US" sz="900">
                <a:effectLst/>
              </a:rPr>
              <a:t>, </a:t>
            </a:r>
            <a:r>
              <a:rPr lang="en-US" sz="900" err="1">
                <a:effectLst/>
              </a:rPr>
              <a:t>tim</a:t>
            </a:r>
            <a:r>
              <a:rPr lang="en-US" sz="900">
                <a:effectLst/>
              </a:rPr>
              <a:t> dan </a:t>
            </a:r>
            <a:r>
              <a:rPr lang="en-US" sz="900" err="1">
                <a:effectLst/>
              </a:rPr>
              <a:t>jadwal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pekerjan</a:t>
            </a:r>
            <a:endParaRPr lang="id-ID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 err="1">
                <a:effectLst/>
              </a:rPr>
              <a:t>Kickoff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meeting</a:t>
            </a:r>
            <a:endParaRPr lang="id-ID" sz="90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16117-2FA9-44D9-9B47-F9FA26B916A7}"/>
              </a:ext>
            </a:extLst>
          </p:cNvPr>
          <p:cNvSpPr txBox="1"/>
          <p:nvPr/>
        </p:nvSpPr>
        <p:spPr>
          <a:xfrm>
            <a:off x="5809491" y="1522700"/>
            <a:ext cx="3004827" cy="1200329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900" b="1">
                <a:effectLst/>
              </a:rPr>
              <a:t>Architecture Vision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Penentuan</a:t>
            </a:r>
            <a:r>
              <a:rPr lang="nl-NL" sz="900">
                <a:effectLst/>
              </a:rPr>
              <a:t> prinsip</a:t>
            </a:r>
            <a:r>
              <a:rPr lang="id-ID" sz="900"/>
              <a:t> </a:t>
            </a:r>
            <a:r>
              <a:rPr lang="nl-NL" sz="900">
                <a:effectLst/>
              </a:rPr>
              <a:t>dan tujuan </a:t>
            </a:r>
            <a:r>
              <a:rPr lang="id-ID" sz="900">
                <a:effectLst/>
              </a:rPr>
              <a:t>e</a:t>
            </a:r>
            <a:r>
              <a:rPr lang="nl-NL" sz="900">
                <a:effectLst/>
              </a:rPr>
              <a:t>nterprise </a:t>
            </a:r>
            <a:r>
              <a:rPr lang="id-ID" sz="900"/>
              <a:t>a</a:t>
            </a:r>
            <a:r>
              <a:rPr lang="nl-NL" sz="900">
                <a:effectLst/>
              </a:rPr>
              <a:t>rchitecture</a:t>
            </a:r>
            <a:endParaRPr lang="id-ID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/>
              <a:t>Transfer pengetahuan tentang </a:t>
            </a:r>
            <a:r>
              <a:rPr lang="id-ID" sz="900" err="1"/>
              <a:t>enterprise</a:t>
            </a:r>
            <a:r>
              <a:rPr lang="id-ID" sz="900"/>
              <a:t> </a:t>
            </a:r>
            <a:r>
              <a:rPr lang="id-ID" sz="900" err="1"/>
              <a:t>architecture</a:t>
            </a:r>
            <a:endParaRPr lang="en-US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en-US" sz="900" err="1">
                <a:effectLst/>
              </a:rPr>
              <a:t>Identifikasi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visi</a:t>
            </a:r>
            <a:r>
              <a:rPr lang="en-US" sz="900">
                <a:effectLst/>
              </a:rPr>
              <a:t>, </a:t>
            </a:r>
            <a:r>
              <a:rPr lang="en-US" sz="900" err="1">
                <a:effectLst/>
              </a:rPr>
              <a:t>misi</a:t>
            </a:r>
            <a:r>
              <a:rPr lang="en-US" sz="900">
                <a:effectLst/>
              </a:rPr>
              <a:t>, </a:t>
            </a:r>
            <a:r>
              <a:rPr lang="en-US" sz="900" err="1">
                <a:effectLst/>
              </a:rPr>
              <a:t>strategi</a:t>
            </a:r>
            <a:r>
              <a:rPr lang="en-US" sz="900"/>
              <a:t>, dan </a:t>
            </a:r>
            <a:r>
              <a:rPr lang="en-US" sz="900">
                <a:effectLst/>
              </a:rPr>
              <a:t>program di </a:t>
            </a:r>
            <a:r>
              <a:rPr lang="en-US" sz="900" err="1">
                <a:effectLst/>
              </a:rPr>
              <a:t>organisasi</a:t>
            </a:r>
            <a:endParaRPr lang="id-ID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Identifikasi struktur organisasi</a:t>
            </a:r>
            <a:endParaRPr lang="en-US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en-US" sz="900" err="1">
                <a:effectLst/>
              </a:rPr>
              <a:t>Identifikasi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fungsi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utama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dan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pendukung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organisasi</a:t>
            </a:r>
            <a:endParaRPr lang="en-US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en-US" sz="900" err="1">
                <a:effectLst/>
              </a:rPr>
              <a:t>Identifikasi</a:t>
            </a:r>
            <a:r>
              <a:rPr lang="en-US" sz="900">
                <a:effectLst/>
              </a:rPr>
              <a:t> model </a:t>
            </a:r>
            <a:r>
              <a:rPr lang="en-US" sz="900" err="1">
                <a:effectLst/>
              </a:rPr>
              <a:t>bisnis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organisasi</a:t>
            </a:r>
            <a:endParaRPr lang="en-US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en-US" sz="900" err="1">
                <a:effectLst/>
              </a:rPr>
              <a:t>Identifikasi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hubungan</a:t>
            </a:r>
            <a:r>
              <a:rPr lang="en-US" sz="900">
                <a:effectLst/>
              </a:rPr>
              <a:t> </a:t>
            </a:r>
            <a:r>
              <a:rPr lang="en-US" sz="900" err="1">
                <a:effectLst/>
              </a:rPr>
              <a:t>bisnis</a:t>
            </a:r>
            <a:r>
              <a:rPr lang="en-US" sz="900">
                <a:effectLst/>
              </a:rPr>
              <a:t>, data, </a:t>
            </a:r>
            <a:r>
              <a:rPr lang="en-US" sz="900" err="1">
                <a:effectLst/>
              </a:rPr>
              <a:t>aplikasi</a:t>
            </a:r>
            <a:r>
              <a:rPr lang="id-ID" sz="900">
                <a:effectLst/>
              </a:rPr>
              <a:t>, </a:t>
            </a:r>
            <a:r>
              <a:rPr lang="en-US" sz="900" err="1">
                <a:effectLst/>
              </a:rPr>
              <a:t>teknologi</a:t>
            </a:r>
            <a:r>
              <a:rPr lang="id-ID" sz="900">
                <a:effectLst/>
              </a:rPr>
              <a:t> </a:t>
            </a:r>
            <a:endParaRPr lang="en-US" sz="90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1D2D5-22C0-40DD-A106-07B588142708}"/>
              </a:ext>
            </a:extLst>
          </p:cNvPr>
          <p:cNvSpPr txBox="1"/>
          <p:nvPr/>
        </p:nvSpPr>
        <p:spPr>
          <a:xfrm>
            <a:off x="6313163" y="2931974"/>
            <a:ext cx="2735588" cy="1754326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900" b="1">
                <a:effectLst/>
              </a:rPr>
              <a:t>Business Architecture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Penentuan</a:t>
            </a:r>
            <a:r>
              <a:rPr lang="nl-NL" sz="900">
                <a:effectLst/>
              </a:rPr>
              <a:t> prinsip</a:t>
            </a:r>
            <a:r>
              <a:rPr lang="id-ID" sz="900">
                <a:effectLst/>
              </a:rPr>
              <a:t> arsitektur bisnis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Transfer pengetahuan</a:t>
            </a:r>
            <a:r>
              <a:rPr lang="nl-NL" sz="900">
                <a:effectLst/>
              </a:rPr>
              <a:t> </a:t>
            </a:r>
            <a:r>
              <a:rPr lang="id-ID" sz="900">
                <a:effectLst/>
              </a:rPr>
              <a:t>tentang proses bisnis</a:t>
            </a:r>
            <a:endParaRPr lang="nl-NL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</a:t>
            </a:r>
            <a:r>
              <a:rPr lang="nl-NL" sz="900">
                <a:effectLst/>
              </a:rPr>
              <a:t>emetaan fungsi utama dan pendukung organisasi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Pemodelan </a:t>
            </a:r>
            <a:r>
              <a:rPr lang="nl-NL" sz="900">
                <a:effectLst/>
              </a:rPr>
              <a:t>interaksi bisnis antar unit kerja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I</a:t>
            </a:r>
            <a:r>
              <a:rPr lang="nl-NL" sz="900">
                <a:effectLst/>
              </a:rPr>
              <a:t>dentifikasi aktor dalam organisasi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Identifikasi </a:t>
            </a:r>
            <a:r>
              <a:rPr lang="nl-NL" sz="900">
                <a:effectLst/>
              </a:rPr>
              <a:t>proses </a:t>
            </a:r>
            <a:r>
              <a:rPr lang="id-ID" sz="900">
                <a:effectLst/>
              </a:rPr>
              <a:t>bisnis </a:t>
            </a:r>
            <a:r>
              <a:rPr lang="nl-NL" sz="900">
                <a:effectLst/>
              </a:rPr>
              <a:t>di organisasi</a:t>
            </a:r>
            <a:endParaRPr lang="id-ID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Identifikasi risiko pada proses bisnis</a:t>
            </a:r>
          </a:p>
          <a:p>
            <a:pPr marL="180975" indent="-180975" algn="l">
              <a:buFont typeface="+mj-lt"/>
              <a:buAutoNum type="arabicPeriod"/>
            </a:pPr>
            <a:r>
              <a:rPr lang="it-IT" sz="900">
                <a:effectLst/>
              </a:rPr>
              <a:t>Identifikasi KPI yang ada di organisasi</a:t>
            </a:r>
          </a:p>
          <a:p>
            <a:pPr marL="180975" indent="-180975" algn="l">
              <a:buFont typeface="+mj-lt"/>
              <a:buAutoNum type="arabicPeriod"/>
            </a:pPr>
            <a:r>
              <a:rPr lang="it-IT" sz="900"/>
              <a:t>Identifikasi standar dan regulasi di organisasi</a:t>
            </a:r>
            <a:endParaRPr lang="nl-NL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Pembaruan s</a:t>
            </a:r>
            <a:r>
              <a:rPr lang="nl-NL" sz="900">
                <a:effectLst/>
              </a:rPr>
              <a:t>olution </a:t>
            </a:r>
            <a:r>
              <a:rPr lang="id-ID" sz="900"/>
              <a:t>c</a:t>
            </a:r>
            <a:r>
              <a:rPr lang="nl-NL" sz="900">
                <a:effectLst/>
              </a:rPr>
              <a:t>oncept </a:t>
            </a:r>
            <a:r>
              <a:rPr lang="id-ID" sz="900"/>
              <a:t>d</a:t>
            </a:r>
            <a:r>
              <a:rPr lang="nl-NL" sz="900">
                <a:effectLst/>
              </a:rPr>
              <a:t>iagram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R</a:t>
            </a:r>
            <a:r>
              <a:rPr lang="nl-NL" sz="900">
                <a:effectLst/>
              </a:rPr>
              <a:t>eview dan finalisasi </a:t>
            </a:r>
            <a:r>
              <a:rPr lang="id-ID" sz="900">
                <a:effectLst/>
              </a:rPr>
              <a:t>b</a:t>
            </a:r>
            <a:r>
              <a:rPr lang="nl-NL" sz="900">
                <a:effectLst/>
              </a:rPr>
              <a:t>usiness </a:t>
            </a:r>
            <a:r>
              <a:rPr lang="id-ID" sz="900"/>
              <a:t>a</a:t>
            </a:r>
            <a:r>
              <a:rPr lang="nl-NL" sz="900">
                <a:effectLst/>
              </a:rPr>
              <a:t>rchitecture</a:t>
            </a:r>
            <a:endParaRPr lang="en-US" sz="90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E9170-EBDE-49B6-9899-A1AFF1839168}"/>
              </a:ext>
            </a:extLst>
          </p:cNvPr>
          <p:cNvSpPr txBox="1"/>
          <p:nvPr/>
        </p:nvSpPr>
        <p:spPr>
          <a:xfrm>
            <a:off x="5633617" y="5073791"/>
            <a:ext cx="3303192" cy="1615827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900" b="1">
                <a:effectLst/>
              </a:rPr>
              <a:t>Application Architecture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Penentuan</a:t>
            </a:r>
            <a:r>
              <a:rPr lang="nl-NL" sz="900">
                <a:effectLst/>
              </a:rPr>
              <a:t> </a:t>
            </a:r>
            <a:r>
              <a:rPr lang="id-ID" sz="900">
                <a:effectLst/>
              </a:rPr>
              <a:t>prinsip arsitektur aplikasi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Transfer pengetahuan</a:t>
            </a:r>
            <a:r>
              <a:rPr lang="nl-NL" sz="900">
                <a:effectLst/>
              </a:rPr>
              <a:t> metodologi analisis dan desain sistem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Identifikasi</a:t>
            </a:r>
            <a:r>
              <a:rPr lang="nl-NL" sz="900">
                <a:effectLst/>
              </a:rPr>
              <a:t> aplikasi di organisasi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Survei kualitas</a:t>
            </a:r>
            <a:r>
              <a:rPr lang="nl-NL" sz="900">
                <a:effectLst/>
              </a:rPr>
              <a:t> aplikasi berdasarkan standar ISO 25010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Pemodelan </a:t>
            </a:r>
            <a:r>
              <a:rPr lang="nl-NL" sz="900">
                <a:effectLst/>
              </a:rPr>
              <a:t>matri</a:t>
            </a:r>
            <a:r>
              <a:rPr lang="id-ID" sz="900" err="1">
                <a:effectLst/>
              </a:rPr>
              <a:t>ks</a:t>
            </a:r>
            <a:r>
              <a:rPr lang="nl-NL" sz="900">
                <a:effectLst/>
              </a:rPr>
              <a:t> aplikasi </a:t>
            </a:r>
            <a:r>
              <a:rPr lang="id-ID" sz="900">
                <a:effectLst/>
              </a:rPr>
              <a:t>dengan</a:t>
            </a:r>
            <a:r>
              <a:rPr lang="nl-NL" sz="900">
                <a:effectLst/>
              </a:rPr>
              <a:t> klasifikasinya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Pemodelan </a:t>
            </a:r>
            <a:r>
              <a:rPr lang="nl-NL" sz="900">
                <a:effectLst/>
              </a:rPr>
              <a:t>matri</a:t>
            </a:r>
            <a:r>
              <a:rPr lang="id-ID" sz="900" err="1">
                <a:effectLst/>
              </a:rPr>
              <a:t>ks</a:t>
            </a:r>
            <a:r>
              <a:rPr lang="nl-NL" sz="900">
                <a:effectLst/>
              </a:rPr>
              <a:t> aplikasi dengan unit organisasi</a:t>
            </a:r>
          </a:p>
          <a:p>
            <a:pPr marL="180975" indent="-180975">
              <a:buFont typeface="+mj-lt"/>
              <a:buAutoNum type="arabicPeriod"/>
            </a:pPr>
            <a:r>
              <a:rPr lang="fi-FI" sz="900"/>
              <a:t>Pemodelan aplikasi berdasarkan lokasi pengguna</a:t>
            </a:r>
            <a:endParaRPr lang="nl-NL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Pemodelan aplikasi dengan </a:t>
            </a:r>
            <a:r>
              <a:rPr lang="id-ID" sz="900" err="1">
                <a:effectLst/>
              </a:rPr>
              <a:t>use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case</a:t>
            </a:r>
            <a:r>
              <a:rPr lang="id-ID" sz="900">
                <a:effectLst/>
              </a:rPr>
              <a:t> diagram</a:t>
            </a:r>
            <a:endParaRPr lang="nl-NL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Pembaruan</a:t>
            </a:r>
            <a:r>
              <a:rPr lang="nl-NL" sz="900">
                <a:effectLst/>
              </a:rPr>
              <a:t> </a:t>
            </a:r>
            <a:r>
              <a:rPr lang="id-ID" sz="900">
                <a:effectLst/>
              </a:rPr>
              <a:t>s</a:t>
            </a:r>
            <a:r>
              <a:rPr lang="nl-NL" sz="900">
                <a:effectLst/>
              </a:rPr>
              <a:t>olution </a:t>
            </a:r>
            <a:r>
              <a:rPr lang="id-ID" sz="900"/>
              <a:t>c</a:t>
            </a:r>
            <a:r>
              <a:rPr lang="nl-NL" sz="900">
                <a:effectLst/>
              </a:rPr>
              <a:t>oncept </a:t>
            </a:r>
            <a:r>
              <a:rPr lang="id-ID" sz="900"/>
              <a:t>d</a:t>
            </a:r>
            <a:r>
              <a:rPr lang="nl-NL" sz="900">
                <a:effectLst/>
              </a:rPr>
              <a:t>iagram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R</a:t>
            </a:r>
            <a:r>
              <a:rPr lang="nl-NL" sz="900">
                <a:effectLst/>
              </a:rPr>
              <a:t>eview dan finalisasi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application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architecture</a:t>
            </a:r>
            <a:endParaRPr lang="en-US" sz="90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DBF31-D6F7-414C-8C20-D5F25D327942}"/>
              </a:ext>
            </a:extLst>
          </p:cNvPr>
          <p:cNvSpPr txBox="1"/>
          <p:nvPr/>
        </p:nvSpPr>
        <p:spPr>
          <a:xfrm>
            <a:off x="618609" y="5157268"/>
            <a:ext cx="3336829" cy="1477328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900" b="1">
                <a:effectLst/>
              </a:rPr>
              <a:t>Data Architecture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Penentuan</a:t>
            </a:r>
            <a:r>
              <a:rPr lang="nl-NL" sz="900">
                <a:effectLst/>
              </a:rPr>
              <a:t> prinsi</a:t>
            </a:r>
            <a:r>
              <a:rPr lang="id-ID" sz="900">
                <a:effectLst/>
              </a:rPr>
              <a:t>p</a:t>
            </a:r>
            <a:r>
              <a:rPr lang="nl-NL" sz="900">
                <a:effectLst/>
              </a:rPr>
              <a:t> </a:t>
            </a:r>
            <a:r>
              <a:rPr lang="id-ID" sz="900">
                <a:effectLst/>
              </a:rPr>
              <a:t>arsitektur </a:t>
            </a:r>
            <a:r>
              <a:rPr lang="nl-NL" sz="900">
                <a:effectLst/>
              </a:rPr>
              <a:t>data</a:t>
            </a:r>
            <a:endParaRPr lang="id-ID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Transfer pengetahuan</a:t>
            </a:r>
            <a:r>
              <a:rPr lang="nl-NL" sz="900">
                <a:effectLst/>
              </a:rPr>
              <a:t> pengolahan informasi dan data mining</a:t>
            </a:r>
            <a:endParaRPr lang="id-ID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t-IT" sz="900">
                <a:effectLst/>
              </a:rPr>
              <a:t>Identifikasi data di organisasi</a:t>
            </a:r>
            <a:endParaRPr lang="nl-NL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Identifikasi</a:t>
            </a:r>
            <a:r>
              <a:rPr lang="nl-NL" sz="900">
                <a:effectLst/>
              </a:rPr>
              <a:t> hubungan entitas data </a:t>
            </a:r>
            <a:r>
              <a:rPr lang="id-ID" sz="900">
                <a:effectLst/>
              </a:rPr>
              <a:t>dan </a:t>
            </a:r>
            <a:r>
              <a:rPr lang="nl-NL" sz="900">
                <a:effectLst/>
              </a:rPr>
              <a:t>fungsi bisnis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Identifikasi </a:t>
            </a:r>
            <a:r>
              <a:rPr lang="nl-NL" sz="900">
                <a:effectLst/>
              </a:rPr>
              <a:t>model data </a:t>
            </a:r>
            <a:r>
              <a:rPr lang="nl-NL" sz="900" i="1">
                <a:effectLst/>
              </a:rPr>
              <a:t>logi</a:t>
            </a:r>
            <a:r>
              <a:rPr lang="id-ID" sz="900" i="1">
                <a:effectLst/>
              </a:rPr>
              <a:t>c</a:t>
            </a:r>
            <a:r>
              <a:rPr lang="nl-NL" sz="900" i="1">
                <a:effectLst/>
              </a:rPr>
              <a:t>al </a:t>
            </a:r>
            <a:endParaRPr lang="nl-NL" sz="900">
              <a:effectLst/>
            </a:endParaRPr>
          </a:p>
          <a:p>
            <a:pPr marL="180975" indent="-180975">
              <a:buFont typeface="+mj-lt"/>
              <a:buAutoNum type="arabicPeriod"/>
            </a:pPr>
            <a:r>
              <a:rPr lang="id-ID" sz="900"/>
              <a:t>Pemodelan matriks entitas data dan fungsi bisnis</a:t>
            </a:r>
          </a:p>
          <a:p>
            <a:pPr marL="180975" indent="-180975">
              <a:buFont typeface="+mj-lt"/>
              <a:buAutoNum type="arabicPeriod"/>
            </a:pPr>
            <a:r>
              <a:rPr lang="id-ID" sz="900"/>
              <a:t>Pemodelan matriks data dan aplikasi </a:t>
            </a:r>
          </a:p>
          <a:p>
            <a:pPr marL="180975" indent="-180975">
              <a:buFont typeface="+mj-lt"/>
              <a:buAutoNum type="arabicPeriod"/>
            </a:pPr>
            <a:r>
              <a:rPr lang="id-ID" sz="900">
                <a:effectLst/>
              </a:rPr>
              <a:t>Pembaruan</a:t>
            </a:r>
            <a:r>
              <a:rPr lang="nl-NL" sz="900"/>
              <a:t> solution concept diagram</a:t>
            </a:r>
            <a:endParaRPr lang="nl-NL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R</a:t>
            </a:r>
            <a:r>
              <a:rPr lang="nl-NL" sz="900">
                <a:effectLst/>
              </a:rPr>
              <a:t>eview dan finalisasi </a:t>
            </a:r>
            <a:r>
              <a:rPr lang="id-ID" sz="900">
                <a:effectLst/>
              </a:rPr>
              <a:t>data </a:t>
            </a:r>
            <a:r>
              <a:rPr lang="id-ID" sz="900" err="1">
                <a:effectLst/>
              </a:rPr>
              <a:t>architecture</a:t>
            </a:r>
            <a:endParaRPr lang="en-US" sz="90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8A4E4-9F6E-4C75-B7C1-4D321D84FDAB}"/>
              </a:ext>
            </a:extLst>
          </p:cNvPr>
          <p:cNvSpPr txBox="1"/>
          <p:nvPr/>
        </p:nvSpPr>
        <p:spPr>
          <a:xfrm>
            <a:off x="109440" y="3209609"/>
            <a:ext cx="2779709" cy="1200329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900" b="1">
                <a:effectLst/>
              </a:rPr>
              <a:t>Technology Architecture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Penentuan</a:t>
            </a:r>
            <a:r>
              <a:rPr lang="nl-NL" sz="900">
                <a:effectLst/>
              </a:rPr>
              <a:t> </a:t>
            </a:r>
            <a:r>
              <a:rPr lang="id-ID" sz="900">
                <a:effectLst/>
              </a:rPr>
              <a:t>prinsip</a:t>
            </a:r>
            <a:r>
              <a:rPr lang="nl-NL" sz="900">
                <a:effectLst/>
              </a:rPr>
              <a:t> </a:t>
            </a:r>
            <a:r>
              <a:rPr lang="id-ID" sz="900">
                <a:effectLst/>
              </a:rPr>
              <a:t>arsitektur </a:t>
            </a:r>
            <a:r>
              <a:rPr lang="nl-NL" sz="900">
                <a:effectLst/>
              </a:rPr>
              <a:t>teknologi</a:t>
            </a:r>
            <a:endParaRPr lang="id-ID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Identifikasi</a:t>
            </a:r>
            <a:r>
              <a:rPr lang="nl-NL" sz="900">
                <a:effectLst/>
              </a:rPr>
              <a:t> kondisi infrastruktur </a:t>
            </a:r>
            <a:r>
              <a:rPr lang="id-ID" sz="900">
                <a:effectLst/>
              </a:rPr>
              <a:t>teknologi informasi</a:t>
            </a:r>
            <a:endParaRPr lang="nl-NL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Pemodelan </a:t>
            </a:r>
            <a:r>
              <a:rPr lang="nl-NL" sz="900">
                <a:effectLst/>
              </a:rPr>
              <a:t>matri</a:t>
            </a:r>
            <a:r>
              <a:rPr lang="id-ID" sz="900" err="1">
                <a:effectLst/>
              </a:rPr>
              <a:t>ks</a:t>
            </a:r>
            <a:r>
              <a:rPr lang="nl-NL" sz="900">
                <a:effectLst/>
              </a:rPr>
              <a:t> teknologi dengan aplikasi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Pemodelan</a:t>
            </a:r>
            <a:r>
              <a:rPr lang="nl-NL" sz="900">
                <a:effectLst/>
              </a:rPr>
              <a:t> spesifikasi server dan lokasi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Pemodelan</a:t>
            </a:r>
            <a:r>
              <a:rPr lang="nl-NL" sz="900">
                <a:effectLst/>
              </a:rPr>
              <a:t> komunikasi jaringan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Pembaruan</a:t>
            </a:r>
            <a:r>
              <a:rPr lang="nl-NL" sz="900">
                <a:effectLst/>
              </a:rPr>
              <a:t> </a:t>
            </a:r>
            <a:r>
              <a:rPr lang="id-ID" sz="900">
                <a:effectLst/>
              </a:rPr>
              <a:t>s</a:t>
            </a:r>
            <a:r>
              <a:rPr lang="nl-NL" sz="900">
                <a:effectLst/>
              </a:rPr>
              <a:t>olution </a:t>
            </a:r>
            <a:r>
              <a:rPr lang="id-ID" sz="900"/>
              <a:t>c</a:t>
            </a:r>
            <a:r>
              <a:rPr lang="nl-NL" sz="900">
                <a:effectLst/>
              </a:rPr>
              <a:t>oncept </a:t>
            </a:r>
            <a:r>
              <a:rPr lang="id-ID" sz="900"/>
              <a:t>d</a:t>
            </a:r>
            <a:r>
              <a:rPr lang="nl-NL" sz="900">
                <a:effectLst/>
              </a:rPr>
              <a:t>iagram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R</a:t>
            </a:r>
            <a:r>
              <a:rPr lang="nl-NL" sz="900">
                <a:effectLst/>
              </a:rPr>
              <a:t>eview dan finalisasi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technology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architecture</a:t>
            </a:r>
            <a:endParaRPr lang="en-US" sz="90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78A72-98BF-42FE-8AAD-E5E19BB18D57}"/>
              </a:ext>
            </a:extLst>
          </p:cNvPr>
          <p:cNvSpPr txBox="1"/>
          <p:nvPr/>
        </p:nvSpPr>
        <p:spPr>
          <a:xfrm>
            <a:off x="109439" y="1906906"/>
            <a:ext cx="2779709" cy="784830"/>
          </a:xfrm>
          <a:prstGeom prst="rect">
            <a:avLst/>
          </a:prstGeom>
          <a:solidFill>
            <a:srgbClr val="FFE699"/>
          </a:solidFill>
        </p:spPr>
        <p:txBody>
          <a:bodyPr wrap="square" rtlCol="0">
            <a:spAutoFit/>
          </a:bodyPr>
          <a:lstStyle/>
          <a:p>
            <a:pPr algn="l"/>
            <a:r>
              <a:rPr lang="nl-NL" sz="900" b="1">
                <a:effectLst/>
              </a:rPr>
              <a:t>Architecture Implementation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Penyusunan </a:t>
            </a:r>
            <a:r>
              <a:rPr lang="nl-NL" sz="900">
                <a:effectLst/>
              </a:rPr>
              <a:t>roadmap arsitektur</a:t>
            </a: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Penyusunan </a:t>
            </a:r>
            <a:r>
              <a:rPr lang="nl-NL" sz="900">
                <a:effectLst/>
              </a:rPr>
              <a:t>tata kelola </a:t>
            </a:r>
            <a:r>
              <a:rPr lang="id-ID" sz="900" err="1">
                <a:effectLst/>
              </a:rPr>
              <a:t>enterprise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architecture</a:t>
            </a:r>
            <a:endParaRPr lang="id-ID" sz="900">
              <a:effectLst/>
            </a:endParaRPr>
          </a:p>
          <a:p>
            <a:pPr marL="180975" indent="-180975">
              <a:buFont typeface="+mj-lt"/>
              <a:buAutoNum type="arabicPeriod"/>
            </a:pPr>
            <a:r>
              <a:rPr lang="id-ID" sz="900">
                <a:effectLst/>
              </a:rPr>
              <a:t>Penyusunan</a:t>
            </a:r>
            <a:r>
              <a:rPr lang="nl-NL" sz="900">
                <a:effectLst/>
              </a:rPr>
              <a:t> repositori </a:t>
            </a:r>
            <a:r>
              <a:rPr lang="id-ID" sz="900" err="1"/>
              <a:t>enterprise</a:t>
            </a:r>
            <a:r>
              <a:rPr lang="id-ID" sz="900"/>
              <a:t> </a:t>
            </a:r>
            <a:r>
              <a:rPr lang="id-ID" sz="900" err="1"/>
              <a:t>architecture</a:t>
            </a:r>
            <a:endParaRPr lang="nl-NL" sz="900">
              <a:effectLst/>
            </a:endParaRPr>
          </a:p>
          <a:p>
            <a:pPr marL="180975" indent="-180975" algn="l">
              <a:buFont typeface="+mj-lt"/>
              <a:buAutoNum type="arabicPeriod"/>
            </a:pPr>
            <a:r>
              <a:rPr lang="id-ID" sz="900">
                <a:effectLst/>
              </a:rPr>
              <a:t>R</a:t>
            </a:r>
            <a:r>
              <a:rPr lang="nl-NL" sz="900">
                <a:effectLst/>
              </a:rPr>
              <a:t>eview dan finalisasi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architecture</a:t>
            </a:r>
            <a:r>
              <a:rPr lang="id-ID" sz="900">
                <a:effectLst/>
              </a:rPr>
              <a:t> </a:t>
            </a:r>
            <a:r>
              <a:rPr lang="id-ID" sz="900" err="1">
                <a:effectLst/>
              </a:rPr>
              <a:t>implementation</a:t>
            </a:r>
            <a:endParaRPr lang="en-US" sz="900">
              <a:effectLst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1EE170-927F-4CB0-BBC1-17F804A7203D}"/>
              </a:ext>
            </a:extLst>
          </p:cNvPr>
          <p:cNvCxnSpPr>
            <a:cxnSpLocks/>
          </p:cNvCxnSpPr>
          <p:nvPr/>
        </p:nvCxnSpPr>
        <p:spPr>
          <a:xfrm flipH="1" flipV="1">
            <a:off x="3334510" y="1631125"/>
            <a:ext cx="1133384" cy="172285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C844A-1C42-4B6C-B8E3-567944A5C34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969810" y="1082591"/>
            <a:ext cx="888065" cy="15887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8ED9D9-BFF2-4426-B119-E7FDE4536E9E}"/>
              </a:ext>
            </a:extLst>
          </p:cNvPr>
          <p:cNvCxnSpPr>
            <a:cxnSpLocks/>
          </p:cNvCxnSpPr>
          <p:nvPr/>
        </p:nvCxnSpPr>
        <p:spPr>
          <a:xfrm flipV="1">
            <a:off x="4969810" y="2260600"/>
            <a:ext cx="839681" cy="9351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411E74-B91B-44EE-9BFC-B8B6AD59D513}"/>
              </a:ext>
            </a:extLst>
          </p:cNvPr>
          <p:cNvCxnSpPr>
            <a:cxnSpLocks/>
          </p:cNvCxnSpPr>
          <p:nvPr/>
        </p:nvCxnSpPr>
        <p:spPr>
          <a:xfrm>
            <a:off x="6099701" y="3415972"/>
            <a:ext cx="213462" cy="993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B9C258-BE83-47CC-AD8D-EE357545F0E7}"/>
              </a:ext>
            </a:extLst>
          </p:cNvPr>
          <p:cNvCxnSpPr>
            <a:cxnSpLocks/>
          </p:cNvCxnSpPr>
          <p:nvPr/>
        </p:nvCxnSpPr>
        <p:spPr>
          <a:xfrm>
            <a:off x="6167120" y="4693920"/>
            <a:ext cx="284480" cy="37987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570338-7FE5-44F0-98E8-6F1AC4A1D6F5}"/>
              </a:ext>
            </a:extLst>
          </p:cNvPr>
          <p:cNvCxnSpPr>
            <a:cxnSpLocks/>
          </p:cNvCxnSpPr>
          <p:nvPr/>
        </p:nvCxnSpPr>
        <p:spPr>
          <a:xfrm flipH="1">
            <a:off x="3930605" y="5481320"/>
            <a:ext cx="306115" cy="19397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9DB0D4-DBE5-467C-A386-2A41794B9419}"/>
              </a:ext>
            </a:extLst>
          </p:cNvPr>
          <p:cNvCxnSpPr>
            <a:cxnSpLocks/>
          </p:cNvCxnSpPr>
          <p:nvPr/>
        </p:nvCxnSpPr>
        <p:spPr>
          <a:xfrm flipH="1" flipV="1">
            <a:off x="2889148" y="4052985"/>
            <a:ext cx="241115" cy="20263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70A7A1-E964-4ED3-B654-3944C79756F0}"/>
              </a:ext>
            </a:extLst>
          </p:cNvPr>
          <p:cNvCxnSpPr>
            <a:cxnSpLocks/>
          </p:cNvCxnSpPr>
          <p:nvPr/>
        </p:nvCxnSpPr>
        <p:spPr>
          <a:xfrm flipH="1" flipV="1">
            <a:off x="2886071" y="2522457"/>
            <a:ext cx="241191" cy="3134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07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Shape 1836"/>
          <p:cNvSpPr txBox="1">
            <a:spLocks noGrp="1"/>
          </p:cNvSpPr>
          <p:nvPr>
            <p:ph type="body" idx="1"/>
          </p:nvPr>
        </p:nvSpPr>
        <p:spPr>
          <a:xfrm>
            <a:off x="1466640" y="2419644"/>
            <a:ext cx="6383132" cy="169311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ar-SA" sz="3600" i="0" dirty="0"/>
              <a:t>الْمُؤْمِنُ لِلْمُؤْمِنِ كَالْبُنْيَانِ يَشُدُّ بَعْضُهُ بَعْضًا</a:t>
            </a:r>
            <a:endParaRPr lang="en-US" sz="3600" i="0" dirty="0"/>
          </a:p>
          <a:p>
            <a:pPr lvl="0">
              <a:buNone/>
            </a:pPr>
            <a:r>
              <a:rPr lang="en-US" i="0" dirty="0"/>
              <a:t>“Orang </a:t>
            </a:r>
            <a:r>
              <a:rPr lang="en-US" i="0" dirty="0" err="1"/>
              <a:t>mukmin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orang </a:t>
            </a:r>
            <a:r>
              <a:rPr lang="en-US" i="0" dirty="0" err="1"/>
              <a:t>mukmin</a:t>
            </a:r>
            <a:r>
              <a:rPr lang="en-US" i="0" dirty="0"/>
              <a:t> yang lain </a:t>
            </a:r>
            <a:r>
              <a:rPr lang="en-US" i="0" dirty="0" err="1"/>
              <a:t>seperti</a:t>
            </a:r>
            <a:r>
              <a:rPr lang="en-US" i="0" dirty="0"/>
              <a:t> </a:t>
            </a:r>
            <a:r>
              <a:rPr lang="en-US" i="0" dirty="0" err="1"/>
              <a:t>sebuah</a:t>
            </a:r>
            <a:r>
              <a:rPr lang="en-US" i="0" dirty="0"/>
              <a:t> </a:t>
            </a:r>
            <a:r>
              <a:rPr lang="en-US" i="0" dirty="0" err="1"/>
              <a:t>bangunan</a:t>
            </a:r>
            <a:r>
              <a:rPr lang="en-US" i="0" dirty="0"/>
              <a:t>, </a:t>
            </a:r>
            <a:r>
              <a:rPr lang="en-US" i="0" dirty="0" err="1"/>
              <a:t>sebagian</a:t>
            </a:r>
            <a:r>
              <a:rPr lang="en-US" i="0" dirty="0"/>
              <a:t> </a:t>
            </a:r>
            <a:r>
              <a:rPr lang="en-US" i="0" dirty="0" err="1"/>
              <a:t>menguatkan</a:t>
            </a:r>
            <a:r>
              <a:rPr lang="en-US" i="0" dirty="0"/>
              <a:t> </a:t>
            </a:r>
            <a:r>
              <a:rPr lang="en-US" i="0" dirty="0" err="1"/>
              <a:t>sebagian</a:t>
            </a:r>
            <a:r>
              <a:rPr lang="en-US" i="0" dirty="0"/>
              <a:t> yang lain.”</a:t>
            </a:r>
            <a:endParaRPr lang="e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2EB5B4B-825E-4E71-93F4-AB6F50DDF3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400" y="1040063"/>
          <a:ext cx="8839200" cy="60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6491">
                  <a:extLst>
                    <a:ext uri="{9D8B030D-6E8A-4147-A177-3AD203B41FA5}">
                      <a16:colId xmlns:a16="http://schemas.microsoft.com/office/drawing/2014/main" val="1346593326"/>
                    </a:ext>
                  </a:extLst>
                </a:gridCol>
                <a:gridCol w="4045509">
                  <a:extLst>
                    <a:ext uri="{9D8B030D-6E8A-4147-A177-3AD203B41FA5}">
                      <a16:colId xmlns:a16="http://schemas.microsoft.com/office/drawing/2014/main" val="1640192542"/>
                    </a:ext>
                  </a:extLst>
                </a:gridCol>
                <a:gridCol w="1391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8451">
                  <a:extLst>
                    <a:ext uri="{9D8B030D-6E8A-4147-A177-3AD203B41FA5}">
                      <a16:colId xmlns:a16="http://schemas.microsoft.com/office/drawing/2014/main" val="3108628771"/>
                    </a:ext>
                  </a:extLst>
                </a:gridCol>
                <a:gridCol w="1497037">
                  <a:extLst>
                    <a:ext uri="{9D8B030D-6E8A-4147-A177-3AD203B41FA5}">
                      <a16:colId xmlns:a16="http://schemas.microsoft.com/office/drawing/2014/main" val="2258330345"/>
                    </a:ext>
                  </a:extLst>
                </a:gridCol>
              </a:tblGrid>
              <a:tr h="323951">
                <a:tc>
                  <a:txBody>
                    <a:bodyPr/>
                    <a:lstStyle/>
                    <a:p>
                      <a:r>
                        <a:rPr lang="id-ID" sz="2000" dirty="0" err="1">
                          <a:latin typeface="+mn-lt"/>
                        </a:rPr>
                        <a:t>No</a:t>
                      </a:r>
                      <a:r>
                        <a:rPr lang="id-ID" sz="2000" dirty="0">
                          <a:latin typeface="+mn-lt"/>
                        </a:rPr>
                        <a:t>.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2061" marR="72061"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Aktivitas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2061" marR="72061"/>
                </a:tc>
                <a:tc>
                  <a:txBody>
                    <a:bodyPr/>
                    <a:lstStyle/>
                    <a:p>
                      <a:r>
                        <a:rPr lang="id-ID" sz="2000" dirty="0" err="1">
                          <a:latin typeface="+mn-lt"/>
                        </a:rPr>
                        <a:t>Artifact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2061" marR="72061"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Metode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2061" marR="72061"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Referensi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72061" marR="72061"/>
                </a:tc>
                <a:extLst>
                  <a:ext uri="{0D108BD9-81ED-4DB2-BD59-A6C34878D82A}">
                    <a16:rowId xmlns:a16="http://schemas.microsoft.com/office/drawing/2014/main" val="3020795621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1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Penentuan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prinsip</a:t>
                      </a:r>
                      <a:r>
                        <a:rPr lang="id-ID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-prinsip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data 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organisasi</a:t>
                      </a:r>
                      <a:endParaRPr lang="id-ID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i="0" dirty="0">
                          <a:solidFill>
                            <a:schemeClr val="tx1"/>
                          </a:solidFill>
                          <a:latin typeface="+mn-lt"/>
                        </a:rPr>
                        <a:t>Data </a:t>
                      </a:r>
                      <a:r>
                        <a:rPr lang="id-ID" sz="1200" i="0" dirty="0" err="1">
                          <a:solidFill>
                            <a:schemeClr val="tx1"/>
                          </a:solidFill>
                          <a:latin typeface="+mn-lt"/>
                        </a:rPr>
                        <a:t>Principles</a:t>
                      </a:r>
                      <a:endParaRPr lang="id-ID" sz="120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Studi Literatur</a:t>
                      </a:r>
                    </a:p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Diskusi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Standar Prinsip Informasi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81999" marR="81999"/>
                </a:tc>
                <a:extLst>
                  <a:ext uri="{0D108BD9-81ED-4DB2-BD59-A6C34878D82A}">
                    <a16:rowId xmlns:a16="http://schemas.microsoft.com/office/drawing/2014/main" val="1071042701"/>
                  </a:ext>
                </a:extLst>
              </a:tr>
              <a:tr h="884635"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2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Transfer pengetahuan</a:t>
                      </a:r>
                      <a:r>
                        <a:rPr lang="nl-NL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pengolahan informasi dan data mining</a:t>
                      </a:r>
                      <a:r>
                        <a:rPr lang="id-ID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id-ID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Transfer pengetahuan penggambaran </a:t>
                      </a: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</a:rPr>
                        <a:t>desain arsitektur data </a:t>
                      </a:r>
                      <a:r>
                        <a:rPr lang="id-ID" sz="1200" dirty="0" err="1">
                          <a:solidFill>
                            <a:schemeClr val="tx1"/>
                          </a:solidFill>
                          <a:latin typeface="+mn-lt"/>
                        </a:rPr>
                        <a:t>mining</a:t>
                      </a: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</a:rPr>
                        <a:t> untuk mengolah data dan </a:t>
                      </a:r>
                      <a:r>
                        <a:rPr lang="id-ID" sz="1200" dirty="0">
                          <a:latin typeface="+mn-lt"/>
                        </a:rPr>
                        <a:t>informasi organisasi menjadi pola pengetahuan yang bermanfaat untuk prediksi ke depan (opsional)</a:t>
                      </a: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id-ID" sz="1200" dirty="0">
                          <a:latin typeface="+mn-lt"/>
                        </a:rPr>
                        <a:t>Studi Literatur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id-ID" sz="1200" dirty="0">
                          <a:latin typeface="+mn-lt"/>
                        </a:rPr>
                        <a:t>Studi Lapangan</a:t>
                      </a:r>
                    </a:p>
                    <a:p>
                      <a:pPr marL="180975" indent="-180975">
                        <a:buFont typeface="+mj-lt"/>
                        <a:buAutoNum type="arabicPeriod"/>
                      </a:pPr>
                      <a:r>
                        <a:rPr lang="id-ID" sz="1200" dirty="0">
                          <a:latin typeface="+mn-lt"/>
                        </a:rPr>
                        <a:t>Diskusi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Data Mart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81999" marR="81999"/>
                </a:tc>
                <a:extLst>
                  <a:ext uri="{0D108BD9-81ED-4DB2-BD59-A6C34878D82A}">
                    <a16:rowId xmlns:a16="http://schemas.microsoft.com/office/drawing/2014/main" val="1991936765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3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Identifikasi </a:t>
                      </a:r>
                      <a:r>
                        <a:rPr lang="it-IT" sz="12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seluruh data </a:t>
                      </a:r>
                      <a:r>
                        <a:rPr lang="it-IT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yang ada di organisasi</a:t>
                      </a:r>
                      <a:endParaRPr lang="id-ID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Diagram</a:t>
                      </a: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180975" indent="-180975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Studi Literatur</a:t>
                      </a:r>
                    </a:p>
                    <a:p>
                      <a:pPr marL="180975" indent="-180975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Diskusi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0" marR="72280"/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Proses Bisnis</a:t>
                      </a:r>
                    </a:p>
                  </a:txBody>
                  <a:tcPr marL="72280" marR="72280"/>
                </a:tc>
                <a:extLst>
                  <a:ext uri="{0D108BD9-81ED-4DB2-BD59-A6C34878D82A}">
                    <a16:rowId xmlns:a16="http://schemas.microsoft.com/office/drawing/2014/main" val="803253962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4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Identifikasi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hubungan entitas data antar fungsi bisnis 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organisasi</a:t>
                      </a: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i="0" dirty="0" err="1">
                          <a:solidFill>
                            <a:schemeClr val="tx1"/>
                          </a:solidFill>
                          <a:latin typeface="+mn-lt"/>
                        </a:rPr>
                        <a:t>Conceptual</a:t>
                      </a:r>
                      <a:r>
                        <a:rPr lang="id-ID" sz="1200" i="0" dirty="0">
                          <a:solidFill>
                            <a:schemeClr val="tx1"/>
                          </a:solidFill>
                          <a:latin typeface="+mn-lt"/>
                        </a:rPr>
                        <a:t> Data Diagram</a:t>
                      </a: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Diskusi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Proses Bisnis</a:t>
                      </a:r>
                    </a:p>
                  </a:txBody>
                  <a:tcPr marL="81999" marR="81999"/>
                </a:tc>
                <a:extLst>
                  <a:ext uri="{0D108BD9-81ED-4DB2-BD59-A6C34878D82A}">
                    <a16:rowId xmlns:a16="http://schemas.microsoft.com/office/drawing/2014/main" val="2688444931"/>
                  </a:ext>
                </a:extLst>
              </a:tr>
              <a:tr h="722659"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5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Identifikasi 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model data </a:t>
                      </a:r>
                      <a:r>
                        <a:rPr lang="nl-NL" sz="1200" b="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organisasi</a:t>
                      </a: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r>
                        <a:rPr lang="id-ID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id-ID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Data Diagram</a:t>
                      </a: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Diskusi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Proses Bisnis</a:t>
                      </a:r>
                    </a:p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Industry Standard Data Model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999" marR="8199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84"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6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Penggambaran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matri</a:t>
                      </a:r>
                      <a:r>
                        <a:rPr lang="id-ID" sz="12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ks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keterkaitan antara entitas data dan fungsi bisnis 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organisasi</a:t>
                      </a: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</a:t>
                      </a:r>
                      <a:r>
                        <a:rPr lang="id-ID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Entity</a:t>
                      </a:r>
                      <a:r>
                        <a:rPr lang="id-ID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– Business </a:t>
                      </a:r>
                      <a:r>
                        <a:rPr lang="id-ID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id-ID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Matrix</a:t>
                      </a:r>
                      <a:endParaRPr lang="id-ID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Studi Literatur</a:t>
                      </a: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Proses Bisnis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81999" marR="8199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803"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7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Penggambaran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matri</a:t>
                      </a:r>
                      <a:r>
                        <a:rPr lang="id-ID" sz="1200" b="0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ks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keterkaitan antara data dan aplikasi 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organisasi</a:t>
                      </a: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id-ID" sz="120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id-ID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id-ID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2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Matrix</a:t>
                      </a:r>
                      <a:endParaRPr lang="id-ID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Studi Literatur</a:t>
                      </a: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dirty="0">
                          <a:latin typeface="+mn-lt"/>
                        </a:rPr>
                        <a:t>Proses Bisnis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81999" marR="8199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0684"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8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Pembaruan </a:t>
                      </a:r>
                      <a:r>
                        <a:rPr lang="nl-NL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Solution Concept Diagram</a:t>
                      </a:r>
                      <a:r>
                        <a:rPr lang="id-ID" sz="1200" b="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secara </a:t>
                      </a:r>
                      <a:r>
                        <a:rPr lang="id-ID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iterative</a:t>
                      </a: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seiring bertambah lengkapnya Business/Data/ </a:t>
                      </a:r>
                      <a:r>
                        <a:rPr lang="id-ID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/Technology </a:t>
                      </a:r>
                      <a:r>
                        <a:rPr lang="id-ID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endParaRPr lang="nl-NL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0" marR="7228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 Concept Diagram</a:t>
                      </a: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d-ID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endParaRPr lang="id-ID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0" marR="72280"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Diskusi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0" marR="7228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</a:t>
                      </a:r>
                      <a:r>
                        <a:rPr lang="en-ID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Cetak Biru IT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280" marR="7228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709">
                <a:tc>
                  <a:txBody>
                    <a:bodyPr/>
                    <a:lstStyle/>
                    <a:p>
                      <a:r>
                        <a:rPr lang="id-ID" sz="1200" dirty="0">
                          <a:latin typeface="+mn-lt"/>
                        </a:rPr>
                        <a:t>9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nl-NL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eview dan finalisasi Data Architecture bersama pihak terkait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75" marR="72075"/>
                </a:tc>
                <a:tc>
                  <a:txBody>
                    <a:bodyPr/>
                    <a:lstStyle/>
                    <a:p>
                      <a:endParaRPr lang="id-ID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999" marR="81999"/>
                </a:tc>
                <a:tc>
                  <a:txBody>
                    <a:bodyPr/>
                    <a:lstStyle/>
                    <a:p>
                      <a:endParaRPr lang="id-ID" sz="12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1999" marR="8199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A18F4-D2A9-435B-8ECA-1373DDF48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FCED159-9A4F-4979-B334-7673EE2F0CB8}"/>
              </a:ext>
            </a:extLst>
          </p:cNvPr>
          <p:cNvSpPr txBox="1">
            <a:spLocks/>
          </p:cNvSpPr>
          <p:nvPr/>
        </p:nvSpPr>
        <p:spPr>
          <a:xfrm>
            <a:off x="885092" y="298939"/>
            <a:ext cx="6554867" cy="545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id-ID" dirty="0">
                <a:solidFill>
                  <a:srgbClr val="C00000"/>
                </a:solidFill>
              </a:rPr>
              <a:t>Aktivitas</a:t>
            </a:r>
            <a:r>
              <a:rPr lang="id-ID" dirty="0"/>
              <a:t> Tahapan Data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B8587-4AE7-4E20-A010-4DD1F4BCF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2693" y="533400"/>
            <a:ext cx="6554867" cy="610431"/>
          </a:xfrm>
        </p:spPr>
        <p:txBody>
          <a:bodyPr/>
          <a:lstStyle/>
          <a:p>
            <a:r>
              <a:rPr lang="id-ID" dirty="0" err="1">
                <a:solidFill>
                  <a:srgbClr val="C00000"/>
                </a:solidFill>
              </a:rPr>
              <a:t>Artifact</a:t>
            </a:r>
            <a:r>
              <a:rPr lang="id-ID" dirty="0"/>
              <a:t> Tahapan </a:t>
            </a:r>
            <a:r>
              <a:rPr lang="en-ID" dirty="0"/>
              <a:t>Data Architecture</a:t>
            </a: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2EB5B4B-825E-4E71-93F4-AB6F50DDF311}"/>
              </a:ext>
            </a:extLst>
          </p:cNvPr>
          <p:cNvGraphicFramePr>
            <a:graphicFrameLocks/>
          </p:cNvGraphicFramePr>
          <p:nvPr/>
        </p:nvGraphicFramePr>
        <p:xfrm>
          <a:off x="152400" y="1143831"/>
          <a:ext cx="8839200" cy="45145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6470">
                  <a:extLst>
                    <a:ext uri="{9D8B030D-6E8A-4147-A177-3AD203B41FA5}">
                      <a16:colId xmlns:a16="http://schemas.microsoft.com/office/drawing/2014/main" val="1346593326"/>
                    </a:ext>
                  </a:extLst>
                </a:gridCol>
                <a:gridCol w="3222836">
                  <a:extLst>
                    <a:ext uri="{9D8B030D-6E8A-4147-A177-3AD203B41FA5}">
                      <a16:colId xmlns:a16="http://schemas.microsoft.com/office/drawing/2014/main" val="1640192542"/>
                    </a:ext>
                  </a:extLst>
                </a:gridCol>
                <a:gridCol w="5039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788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No</a:t>
                      </a:r>
                      <a:r>
                        <a:rPr lang="en-ID" sz="2000" dirty="0">
                          <a:latin typeface="+mn-lt"/>
                        </a:rPr>
                        <a:t>.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r>
                        <a:rPr lang="en-ID" sz="2000" dirty="0" err="1">
                          <a:latin typeface="+mn-lt"/>
                        </a:rPr>
                        <a:t>Artifact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+mn-lt"/>
                        </a:rPr>
                        <a:t>Definisi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3020795621"/>
                  </a:ext>
                </a:extLst>
              </a:tr>
              <a:tr h="55860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>
                          <a:latin typeface="+mn-lt"/>
                        </a:rPr>
                        <a:t>Data Principles</a:t>
                      </a: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 err="1">
                          <a:latin typeface="+mn-lt"/>
                        </a:rPr>
                        <a:t>Prinsip-prinsip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mengenai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arsitektur</a:t>
                      </a:r>
                      <a:r>
                        <a:rPr lang="en-ID" sz="1800" dirty="0">
                          <a:latin typeface="+mn-lt"/>
                        </a:rPr>
                        <a:t> data </a:t>
                      </a:r>
                      <a:r>
                        <a:rPr lang="en-ID" sz="1800" dirty="0" err="1">
                          <a:latin typeface="+mn-lt"/>
                        </a:rPr>
                        <a:t>atau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informasi</a:t>
                      </a:r>
                      <a:r>
                        <a:rPr lang="en-ID" sz="1800" baseline="0" dirty="0">
                          <a:latin typeface="+mn-lt"/>
                        </a:rPr>
                        <a:t> di </a:t>
                      </a:r>
                      <a:r>
                        <a:rPr lang="en-ID" sz="1800" baseline="0" dirty="0" err="1">
                          <a:latin typeface="+mn-lt"/>
                        </a:rPr>
                        <a:t>organisasi</a:t>
                      </a:r>
                      <a:endParaRPr lang="id-ID" sz="18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1071042701"/>
                  </a:ext>
                </a:extLst>
              </a:tr>
              <a:tr h="55860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2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r>
                        <a:rPr lang="id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Diagram</a:t>
                      </a: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dirty="0">
                          <a:latin typeface="+mn-lt"/>
                        </a:rPr>
                        <a:t>Diagram yang menggambarkan seluruh data </a:t>
                      </a:r>
                      <a:r>
                        <a:rPr lang="id-ID" sz="1800" baseline="0" dirty="0">
                          <a:latin typeface="+mn-lt"/>
                        </a:rPr>
                        <a:t>di organisasi</a:t>
                      </a:r>
                      <a:endParaRPr lang="id-ID" sz="18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1991936765"/>
                  </a:ext>
                </a:extLst>
              </a:tr>
              <a:tr h="788623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3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aseline="0" dirty="0">
                          <a:latin typeface="+mn-lt"/>
                        </a:rPr>
                        <a:t>Conceptual Data </a:t>
                      </a:r>
                      <a:r>
                        <a:rPr lang="id-ID" sz="1800" baseline="0" dirty="0">
                          <a:latin typeface="+mn-lt"/>
                        </a:rPr>
                        <a:t>Model</a:t>
                      </a:r>
                      <a:endParaRPr lang="en-ID" sz="1800" baseline="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dirty="0" err="1">
                          <a:latin typeface="+mn-lt"/>
                        </a:rPr>
                        <a:t>Hubungan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setiap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entitas</a:t>
                      </a:r>
                      <a:r>
                        <a:rPr lang="en-ID" sz="1800" dirty="0">
                          <a:latin typeface="+mn-lt"/>
                        </a:rPr>
                        <a:t> data </a:t>
                      </a:r>
                      <a:r>
                        <a:rPr lang="en-ID" sz="1800" dirty="0" err="1">
                          <a:latin typeface="+mn-lt"/>
                        </a:rPr>
                        <a:t>fungsi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organisasi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berdasarkan</a:t>
                      </a:r>
                      <a:r>
                        <a:rPr lang="en-ID" sz="1800" dirty="0">
                          <a:latin typeface="+mn-lt"/>
                        </a:rPr>
                        <a:t> data yang </a:t>
                      </a:r>
                      <a:r>
                        <a:rPr lang="en-ID" sz="1800" dirty="0" err="1">
                          <a:latin typeface="+mn-lt"/>
                        </a:rPr>
                        <a:t>saling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berkaitan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untuk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mendukung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terlaksananya</a:t>
                      </a:r>
                      <a:r>
                        <a:rPr lang="en-ID" sz="1800" dirty="0">
                          <a:latin typeface="+mn-lt"/>
                        </a:rPr>
                        <a:t> proses </a:t>
                      </a:r>
                      <a:r>
                        <a:rPr lang="en-ID" sz="1800" dirty="0" err="1">
                          <a:latin typeface="+mn-lt"/>
                        </a:rPr>
                        <a:t>bisnis</a:t>
                      </a:r>
                      <a:endParaRPr lang="en-ID" sz="18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803253962"/>
                  </a:ext>
                </a:extLst>
              </a:tr>
              <a:tr h="55860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4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 Data </a:t>
                      </a:r>
                      <a:r>
                        <a:rPr lang="id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en-ID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d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menyajikan entitas data serta relasi antar entitas data lainnya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1598720466"/>
                  </a:ext>
                </a:extLst>
              </a:tr>
              <a:tr h="55860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5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Entity-Business Function Matrix</a:t>
                      </a:r>
                      <a:endParaRPr lang="en-ID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dirty="0" err="1">
                          <a:latin typeface="+mn-lt"/>
                        </a:rPr>
                        <a:t>Menggambarkan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dirty="0">
                          <a:latin typeface="+mn-lt"/>
                        </a:rPr>
                        <a:t>re</a:t>
                      </a:r>
                      <a:r>
                        <a:rPr lang="id-ID" sz="1800" dirty="0">
                          <a:latin typeface="+mn-lt"/>
                        </a:rPr>
                        <a:t>lasi antara entitas data dengan </a:t>
                      </a:r>
                      <a:r>
                        <a:rPr lang="en-ID" sz="1800" dirty="0" err="1">
                          <a:latin typeface="+mn-lt"/>
                        </a:rPr>
                        <a:t>fungsi</a:t>
                      </a:r>
                      <a:r>
                        <a:rPr lang="en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bisnis</a:t>
                      </a:r>
                      <a:r>
                        <a:rPr lang="id-ID" sz="1800" dirty="0">
                          <a:latin typeface="+mn-lt"/>
                        </a:rPr>
                        <a:t> </a:t>
                      </a:r>
                      <a:r>
                        <a:rPr lang="en-ID" sz="1800" dirty="0" err="1">
                          <a:latin typeface="+mn-lt"/>
                        </a:rPr>
                        <a:t>dalam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bentuk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matriks</a:t>
                      </a:r>
                      <a:endParaRPr lang="id-ID" sz="18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474531108"/>
                  </a:ext>
                </a:extLst>
              </a:tr>
              <a:tr h="558608"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+mn-lt"/>
                        </a:rPr>
                        <a:t>6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Data-Application</a:t>
                      </a:r>
                      <a:r>
                        <a:rPr lang="en-ID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Matrix</a:t>
                      </a:r>
                      <a:endParaRPr lang="id-ID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358" marR="8035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 err="1">
                          <a:latin typeface="+mn-lt"/>
                        </a:rPr>
                        <a:t>Menggambarkan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dirty="0">
                          <a:latin typeface="+mn-lt"/>
                        </a:rPr>
                        <a:t>re</a:t>
                      </a:r>
                      <a:r>
                        <a:rPr lang="id-ID" sz="1800" dirty="0">
                          <a:latin typeface="+mn-lt"/>
                        </a:rPr>
                        <a:t>lasi antara entitas data dengan aplikasi </a:t>
                      </a:r>
                      <a:r>
                        <a:rPr lang="en-ID" sz="1800" dirty="0" err="1">
                          <a:latin typeface="+mn-lt"/>
                        </a:rPr>
                        <a:t>dalam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bentuk</a:t>
                      </a:r>
                      <a:r>
                        <a:rPr lang="en-ID" sz="1800" baseline="0" dirty="0">
                          <a:latin typeface="+mn-lt"/>
                        </a:rPr>
                        <a:t> </a:t>
                      </a:r>
                      <a:r>
                        <a:rPr lang="en-ID" sz="1800" baseline="0" dirty="0" err="1">
                          <a:latin typeface="+mn-lt"/>
                        </a:rPr>
                        <a:t>matriks</a:t>
                      </a:r>
                      <a:endParaRPr lang="id-ID" sz="1800" dirty="0">
                        <a:latin typeface="+mn-lt"/>
                      </a:endParaRPr>
                    </a:p>
                  </a:txBody>
                  <a:tcPr marL="80358" marR="8035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D1409-9D44-4E7B-A59E-AC4F3D017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86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F56709-6FA9-4892-8226-89C6D35F6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0600"/>
            <a:ext cx="7886700" cy="5186363"/>
          </a:xfrm>
        </p:spPr>
        <p:txBody>
          <a:bodyPr/>
          <a:lstStyle/>
          <a:p>
            <a:pPr marL="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F441F0-4D16-4107-8622-9CA5DFBA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1921"/>
            <a:ext cx="6554867" cy="498231"/>
          </a:xfrm>
        </p:spPr>
        <p:txBody>
          <a:bodyPr/>
          <a:lstStyle/>
          <a:p>
            <a:r>
              <a:rPr lang="en-US" dirty="0"/>
              <a:t>Data Principles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30EE9-951C-466A-A253-8336F4E1E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7"/>
          <a:stretch/>
        </p:blipFill>
        <p:spPr>
          <a:xfrm>
            <a:off x="628650" y="990600"/>
            <a:ext cx="6929656" cy="5484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C9669-AAC7-4BA5-BA92-22C1B69E3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7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31632"/>
            <a:ext cx="7977554" cy="50995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Data adalah Asset (</a:t>
            </a:r>
            <a:r>
              <a:rPr lang="en-US" i="1" dirty="0">
                <a:solidFill>
                  <a:srgbClr val="C00000"/>
                </a:solidFill>
              </a:rPr>
              <a:t>Data is an Asset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. Data merupakan aset yang memiliki nilai dan dikelola di dalamnya.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Data dapat Dibagi (</a:t>
            </a:r>
            <a:r>
              <a:rPr lang="is-IS" i="1" dirty="0">
                <a:solidFill>
                  <a:srgbClr val="C00000"/>
                </a:solidFill>
              </a:rPr>
              <a:t>Data is Shared</a:t>
            </a:r>
            <a:r>
              <a:rPr lang="is-IS" dirty="0">
                <a:solidFill>
                  <a:srgbClr val="C00000"/>
                </a:solidFill>
              </a:rPr>
              <a:t>)</a:t>
            </a:r>
            <a:r>
              <a:rPr lang="en-US" dirty="0"/>
              <a:t>. Pengguna memiliki akses ke data yang diperlukan untuk melaksanakan tugasnya. Oleh karena itu, data dibagikan ke seluruh organisasi </a:t>
            </a:r>
            <a:r>
              <a:rPr lang="en-US" dirty="0" err="1"/>
              <a:t>Ristekdikti</a:t>
            </a:r>
            <a:r>
              <a:rPr lang="en-US" dirty="0"/>
              <a:t>.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Data dapat Diakses (</a:t>
            </a:r>
            <a:r>
              <a:rPr lang="en-US" i="1" dirty="0">
                <a:solidFill>
                  <a:srgbClr val="C00000"/>
                </a:solidFill>
              </a:rPr>
              <a:t>Data is Accessible</a:t>
            </a:r>
            <a:r>
              <a:rPr lang="is-IS" dirty="0">
                <a:solidFill>
                  <a:srgbClr val="C00000"/>
                </a:solidFill>
              </a:rPr>
              <a:t>)</a:t>
            </a:r>
            <a:r>
              <a:rPr lang="en-US" dirty="0"/>
              <a:t>. </a:t>
            </a:r>
            <a:r>
              <a:rPr lang="sv-SE" dirty="0"/>
              <a:t>Data dan informasi harus dapat diakses kapan dan dimana saja oleh yang berwenang untuk menyelesaikan tugas mereka. Akses data dan informasi harus memenuhi kebijakan keamanan, privasi dan kerahasiaan organisasi</a:t>
            </a:r>
            <a:r>
              <a:rPr lang="en-US" dirty="0"/>
              <a:t>.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Wali Data (</a:t>
            </a:r>
            <a:r>
              <a:rPr lang="is-IS" i="1" dirty="0">
                <a:solidFill>
                  <a:srgbClr val="C00000"/>
                </a:solidFill>
              </a:rPr>
              <a:t>Data Trustee</a:t>
            </a:r>
            <a:r>
              <a:rPr lang="is-IS" dirty="0">
                <a:solidFill>
                  <a:srgbClr val="C00000"/>
                </a:solidFill>
              </a:rPr>
              <a:t>)</a:t>
            </a:r>
            <a:r>
              <a:rPr lang="en-US" dirty="0"/>
              <a:t>. Setiap elemen data harus memiliki wali yang bertanggung jawab untuk kualitas data.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Data Terdefinisi (</a:t>
            </a:r>
            <a:r>
              <a:rPr lang="en-US" i="1" dirty="0">
                <a:solidFill>
                  <a:srgbClr val="C00000"/>
                </a:solidFill>
              </a:rPr>
              <a:t>Data Definitions</a:t>
            </a:r>
            <a:r>
              <a:rPr lang="is-IS" dirty="0">
                <a:solidFill>
                  <a:srgbClr val="C00000"/>
                </a:solidFill>
              </a:rPr>
              <a:t>)</a:t>
            </a:r>
            <a:r>
              <a:rPr lang="en-US" dirty="0"/>
              <a:t>. Data harus terdefinisi secara konsisten di seluruh organisasi, dengan definisi yang dapat dipahami oleh seluruh pengguna.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Keamanan Data (</a:t>
            </a:r>
            <a:r>
              <a:rPr lang="is-IS" i="1" dirty="0">
                <a:solidFill>
                  <a:srgbClr val="C00000"/>
                </a:solidFill>
              </a:rPr>
              <a:t>Data Security</a:t>
            </a:r>
            <a:r>
              <a:rPr lang="is-IS" dirty="0">
                <a:solidFill>
                  <a:srgbClr val="C00000"/>
                </a:solidFill>
              </a:rPr>
              <a:t>)</a:t>
            </a:r>
            <a:r>
              <a:rPr lang="en-US" dirty="0"/>
              <a:t>. Data dilindungi dari penggunaan yang tidak sah. Tidak terbatas pada perlindungan informasi pra-pemutusan, </a:t>
            </a:r>
            <a:r>
              <a:rPr lang="en-US" dirty="0" err="1"/>
              <a:t>sensitifitas</a:t>
            </a:r>
            <a:r>
              <a:rPr lang="en-US" dirty="0"/>
              <a:t>, dan informasi hak milik.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BD3D1-3B7A-4867-8582-EF4AA744F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7822BB-8DF6-4AA9-A203-F9B872F66F9F}"/>
              </a:ext>
            </a:extLst>
          </p:cNvPr>
          <p:cNvSpPr txBox="1">
            <a:spLocks/>
          </p:cNvSpPr>
          <p:nvPr/>
        </p:nvSpPr>
        <p:spPr>
          <a:xfrm>
            <a:off x="0" y="559777"/>
            <a:ext cx="6554867" cy="556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600" dirty="0">
                <a:latin typeface="+mn-lt"/>
              </a:rPr>
              <a:t>Data Principles</a:t>
            </a:r>
          </a:p>
        </p:txBody>
      </p:sp>
    </p:spTree>
    <p:extLst>
      <p:ext uri="{BB962C8B-B14F-4D97-AF65-F5344CB8AC3E}">
        <p14:creationId xmlns:p14="http://schemas.microsoft.com/office/powerpoint/2010/main" val="262190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F15985-1566-4B42-A0EC-9F923647B9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" t="5542" r="6874" b="2992"/>
          <a:stretch/>
        </p:blipFill>
        <p:spPr>
          <a:xfrm>
            <a:off x="0" y="1143000"/>
            <a:ext cx="9144000" cy="554101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E87D5-E932-4F54-9865-E880A006E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04ADE-27D1-4B6A-BE03-F79E79A3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Level 1: </a:t>
            </a:r>
            <a:r>
              <a:rPr lang="id-ID" dirty="0" err="1"/>
              <a:t>Conceptual</a:t>
            </a:r>
            <a:r>
              <a:rPr lang="id-ID" dirty="0"/>
              <a:t> Data Diagram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BE8B6E-5F76-4F60-ACCF-762B59412791}"/>
              </a:ext>
            </a:extLst>
          </p:cNvPr>
          <p:cNvSpPr/>
          <p:nvPr/>
        </p:nvSpPr>
        <p:spPr>
          <a:xfrm>
            <a:off x="7522268" y="4155238"/>
            <a:ext cx="1160299" cy="754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64E9F-1F6A-4AD2-B195-453704EDC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5" t="56236" r="12343" b="33112"/>
          <a:stretch/>
        </p:blipFill>
        <p:spPr>
          <a:xfrm>
            <a:off x="6592244" y="3725258"/>
            <a:ext cx="2496312" cy="161456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072E5-24EC-4AAB-9951-3FB1C09F6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005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1307F2-CEDD-457C-9B1A-FD5E1D4F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t="4999" r="1246" b="3742"/>
          <a:stretch/>
        </p:blipFill>
        <p:spPr>
          <a:xfrm>
            <a:off x="63909" y="2202426"/>
            <a:ext cx="9016181" cy="27825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84D1E-8391-4953-AC0E-89C66BD4D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9478DD-A4CB-4340-8164-0AE71ABF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800" dirty="0"/>
              <a:t>Level 2: </a:t>
            </a:r>
            <a:r>
              <a:rPr lang="fi-FI" sz="2800" dirty="0"/>
              <a:t>Akuisisi, Pembangunan dan Pengelolaan Aset</a:t>
            </a:r>
            <a:br>
              <a:rPr lang="id-ID" sz="2800" dirty="0"/>
            </a:br>
            <a:r>
              <a:rPr lang="id-ID" sz="2800" dirty="0"/>
              <a:t>(</a:t>
            </a:r>
            <a:r>
              <a:rPr lang="id-ID" sz="2800" dirty="0" err="1"/>
              <a:t>Logical</a:t>
            </a:r>
            <a:r>
              <a:rPr lang="id-ID" sz="2800" dirty="0"/>
              <a:t> Data Diagram)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0D7533-CB89-461E-A65F-9956AE066501}"/>
              </a:ext>
            </a:extLst>
          </p:cNvPr>
          <p:cNvSpPr/>
          <p:nvPr/>
        </p:nvSpPr>
        <p:spPr>
          <a:xfrm>
            <a:off x="6686623" y="2860124"/>
            <a:ext cx="2182074" cy="176103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595F4-728B-4010-A74D-9E0DFD709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24" t="30099" r="5001" b="19294"/>
          <a:stretch/>
        </p:blipFill>
        <p:spPr>
          <a:xfrm>
            <a:off x="6196891" y="2431805"/>
            <a:ext cx="2883199" cy="23237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5E80-5DDC-494A-B9E0-65E9DDBA0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259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717E7-67AD-47A0-B289-1E3AF9129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178695"/>
            <a:ext cx="9144000" cy="495648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2A3BC5-5778-48FE-9F0A-0A938D964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7758F6-E27D-4E2B-AFAC-C8E9AF07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Level 3</a:t>
            </a:r>
            <a:r>
              <a:rPr lang="id-ID"/>
              <a:t>: </a:t>
            </a:r>
            <a:r>
              <a:rPr lang="en-US"/>
              <a:t>Aset Produktif</a:t>
            </a:r>
            <a:endParaRPr lang="id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0E4652-C5D2-4289-AC25-607E3934549B}"/>
              </a:ext>
            </a:extLst>
          </p:cNvPr>
          <p:cNvSpPr/>
          <p:nvPr/>
        </p:nvSpPr>
        <p:spPr>
          <a:xfrm>
            <a:off x="4889499" y="4555065"/>
            <a:ext cx="994833" cy="88476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DC453B-10AF-4C7E-B5C9-6CA66B022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95" t="70143" r="36555" b="16021"/>
          <a:stretch/>
        </p:blipFill>
        <p:spPr>
          <a:xfrm>
            <a:off x="4138759" y="3996143"/>
            <a:ext cx="2496312" cy="20026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6B21C-AEEF-4865-B670-4781D0FCC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57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CC2040-C7A7-4416-B412-80B6874754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11" b="7256"/>
          <a:stretch/>
        </p:blipFill>
        <p:spPr>
          <a:xfrm>
            <a:off x="3262013" y="1063264"/>
            <a:ext cx="5691488" cy="5481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5022B-57DA-4C1D-B2DD-0CFDC49B4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" t="2756" r="1978" b="4308"/>
          <a:stretch/>
        </p:blipFill>
        <p:spPr>
          <a:xfrm>
            <a:off x="50389" y="1060545"/>
            <a:ext cx="3120426" cy="161062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BFB149-2D4F-48DB-AD43-B37AADEA4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7758F6-E27D-4E2B-AFAC-C8E9AF07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3200" dirty="0"/>
              <a:t>Level 4: Pelaksanaan Preventive Maintenance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6BEB39-519A-44DA-B1DA-64D05E10E9F1}"/>
              </a:ext>
            </a:extLst>
          </p:cNvPr>
          <p:cNvSpPr/>
          <p:nvPr/>
        </p:nvSpPr>
        <p:spPr>
          <a:xfrm>
            <a:off x="374140" y="1533286"/>
            <a:ext cx="1152917" cy="8826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D8E9A7-1736-42B1-99BA-6FA71E1CA9C1}"/>
              </a:ext>
            </a:extLst>
          </p:cNvPr>
          <p:cNvCxnSpPr>
            <a:cxnSpLocks/>
            <a:stCxn id="21" idx="2"/>
            <a:endCxn id="9" idx="1"/>
          </p:cNvCxnSpPr>
          <p:nvPr/>
        </p:nvCxnSpPr>
        <p:spPr>
          <a:xfrm rot="16200000" flipH="1">
            <a:off x="2095298" y="1271258"/>
            <a:ext cx="630332" cy="2919730"/>
          </a:xfrm>
          <a:prstGeom prst="bentConnector2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1">
            <a:extLst>
              <a:ext uri="{FF2B5EF4-FFF2-40B4-BE49-F238E27FC236}">
                <a16:creationId xmlns:a16="http://schemas.microsoft.com/office/drawing/2014/main" id="{35D59C41-8506-4D8B-93F5-23B6F3DD26B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735580" y="1974621"/>
            <a:ext cx="4693920" cy="332876"/>
          </a:xfrm>
          <a:prstGeom prst="bentConnector2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B1D00C-BBE5-4A44-A4CF-2B0007B19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9" t="30636" r="77224" b="63537"/>
          <a:stretch/>
        </p:blipFill>
        <p:spPr>
          <a:xfrm>
            <a:off x="3870329" y="2332530"/>
            <a:ext cx="1828800" cy="142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5734E-DE26-4853-A97E-1A3BFCBEAA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0" t="30650" r="40230" b="63430"/>
          <a:stretch/>
        </p:blipFill>
        <p:spPr>
          <a:xfrm>
            <a:off x="6515100" y="2307497"/>
            <a:ext cx="1828800" cy="146115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DB5D9-5DFC-4777-BD68-A0AC476B0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22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B625B3-4A3D-41E9-85CC-26E9A143D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6DD3D-20FB-41E7-874F-9F525575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Level 5: </a:t>
            </a:r>
            <a:r>
              <a:rPr lang="en-US" dirty="0"/>
              <a:t>Work Order </a:t>
            </a:r>
            <a:r>
              <a:rPr lang="id-ID" dirty="0"/>
              <a:t>(Physical Data Diagram)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198E6-ECFC-43F1-8F33-FBD09DAF65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89" y="838200"/>
            <a:ext cx="7365822" cy="57163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873FF-8E07-44B4-B9AB-565EF2A9D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157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84511" y="1979144"/>
            <a:ext cx="76174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   </a:t>
            </a:r>
            <a:r>
              <a:rPr lang="en-US" sz="1200" dirty="0">
                <a:solidFill>
                  <a:schemeClr val="bg1"/>
                </a:solidFill>
              </a:rPr>
              <a:t>Subject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Area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4329" y="2766883"/>
            <a:ext cx="10064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Conceptual</a:t>
            </a:r>
          </a:p>
          <a:p>
            <a:r>
              <a:rPr lang="en-US" sz="1350" dirty="0">
                <a:solidFill>
                  <a:schemeClr val="bg1"/>
                </a:solidFill>
              </a:rPr>
              <a:t>Data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6879" y="4445140"/>
            <a:ext cx="2726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BUSINESS PROSES-ENTITY MAPPING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8527" y="5336490"/>
            <a:ext cx="25351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LOGICAL&amp;PHYSICAL DATA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54198" y="3532633"/>
            <a:ext cx="10887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 Conceptual</a:t>
            </a:r>
          </a:p>
          <a:p>
            <a:r>
              <a:rPr lang="en-US" sz="1350" dirty="0">
                <a:solidFill>
                  <a:schemeClr val="bg1"/>
                </a:solidFill>
              </a:rPr>
              <a:t>Entity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81517"/>
            <a:ext cx="6554867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Level Model Data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973877596"/>
              </p:ext>
            </p:extLst>
          </p:nvPr>
        </p:nvGraphicFramePr>
        <p:xfrm>
          <a:off x="1237130" y="1296725"/>
          <a:ext cx="6661444" cy="494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443342" y="2171445"/>
            <a:ext cx="221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Konseptual</a:t>
            </a:r>
            <a:endParaRPr lang="id-ID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19993" y="3608230"/>
            <a:ext cx="461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id-ID" b="1" i="1" dirty="0">
                <a:solidFill>
                  <a:schemeClr val="bg1"/>
                </a:solidFill>
              </a:rPr>
              <a:t>Logical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19993" y="5029195"/>
            <a:ext cx="461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i="1" dirty="0">
                <a:solidFill>
                  <a:schemeClr val="bg1"/>
                </a:solidFill>
              </a:rPr>
              <a:t>Physical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6538" y="2576346"/>
            <a:ext cx="2535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Konsep-Konsep Bisnis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6538" y="4057324"/>
            <a:ext cx="2535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Entitas-Entitas Data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57483" y="5480596"/>
            <a:ext cx="2535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i="1" dirty="0">
                <a:solidFill>
                  <a:schemeClr val="bg1"/>
                </a:solidFill>
              </a:rPr>
              <a:t>Physical Tables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53215"/>
            <a:ext cx="204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Pemangku Kepentingan</a:t>
            </a:r>
            <a:endParaRPr lang="id-ID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24319" y="1374365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Target</a:t>
            </a:r>
            <a:endParaRPr lang="id-ID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82944" y="3610305"/>
            <a:ext cx="1457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i="1" dirty="0">
                <a:solidFill>
                  <a:schemeClr val="accent1">
                    <a:lumMod val="75000"/>
                  </a:schemeClr>
                </a:solidFill>
              </a:rPr>
              <a:t>Logical Database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8687" y="5022243"/>
            <a:ext cx="1438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accent1">
                    <a:lumMod val="75000"/>
                  </a:schemeClr>
                </a:solidFill>
              </a:rPr>
              <a:t>Administrator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d-ID" sz="1400" b="1" dirty="0">
                <a:solidFill>
                  <a:schemeClr val="accent1">
                    <a:lumMod val="75000"/>
                  </a:schemeClr>
                </a:solidFill>
              </a:rPr>
              <a:t>Database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80028" y="5059972"/>
            <a:ext cx="1462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i="1" dirty="0">
                <a:solidFill>
                  <a:schemeClr val="accent1">
                    <a:lumMod val="75000"/>
                  </a:schemeClr>
                </a:solidFill>
              </a:rPr>
              <a:t>Physical Database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167" y="2454009"/>
            <a:ext cx="192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Pemangku Kepentingan Bisnis</a:t>
            </a:r>
            <a:endParaRPr lang="id-ID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66309" y="2346075"/>
            <a:ext cx="1690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Konsep Bisnis</a:t>
            </a:r>
            <a:endParaRPr lang="id-ID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7070" y="3718027"/>
            <a:ext cx="1818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Arsitek Data</a:t>
            </a:r>
            <a:endParaRPr lang="id-ID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4788" y="3216249"/>
            <a:ext cx="904381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0" y="4738764"/>
            <a:ext cx="904381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CF8E4-8A38-4DEA-885E-E15E1377C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695790"/>
            <a:ext cx="2057400" cy="16221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5FCABCC-B5A9-45CF-9119-56291451E91E}"/>
              </a:ext>
            </a:extLst>
          </p:cNvPr>
          <p:cNvSpPr txBox="1">
            <a:spLocks/>
          </p:cNvSpPr>
          <p:nvPr/>
        </p:nvSpPr>
        <p:spPr>
          <a:xfrm>
            <a:off x="0" y="559777"/>
            <a:ext cx="6554867" cy="556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ct val="100000"/>
              <a:buFont typeface="Amatic SC"/>
              <a:buNone/>
              <a:defRPr sz="2800" b="1" i="0" u="none" strike="noStrike" cap="none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600" dirty="0">
                <a:latin typeface="+mn-lt"/>
              </a:rPr>
              <a:t>Level Model Data</a:t>
            </a:r>
          </a:p>
        </p:txBody>
      </p:sp>
    </p:spTree>
    <p:extLst>
      <p:ext uri="{BB962C8B-B14F-4D97-AF65-F5344CB8AC3E}">
        <p14:creationId xmlns:p14="http://schemas.microsoft.com/office/powerpoint/2010/main" val="345095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Kompetensi</a:t>
            </a:r>
            <a:r>
              <a:rPr lang="en-US" dirty="0"/>
              <a:t> </a:t>
            </a:r>
            <a:r>
              <a:rPr lang="en-US" dirty="0" err="1"/>
              <a:t>Dasar</a:t>
            </a:r>
            <a:endParaRPr lang="e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57382" y="1607700"/>
            <a:ext cx="6554867" cy="37676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Char char="✖"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ct val="100000"/>
              <a:buFont typeface="Merriweather"/>
              <a:buNone/>
              <a:defRPr sz="2200" b="0" i="0" u="none" strike="noStrike" cap="none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lnSpc>
                <a:spcPct val="150000"/>
              </a:lnSpc>
              <a:buFont typeface="Wingdings 2" pitchFamily="18" charset="2"/>
              <a:buNone/>
            </a:pP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Mampu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mengidentifikasi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dan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mendefinisikan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jenis-jenis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data yang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mendukung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fungsi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bisnis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yang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telah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didefinisikan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pada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 model </a:t>
            </a:r>
            <a:r>
              <a:rPr lang="en-US" sz="2400" dirty="0" err="1">
                <a:latin typeface="Merriweather" panose="020B0604020202020204" charset="0"/>
                <a:cs typeface="Lucida Sans Unicode" panose="020B0602030504020204" pitchFamily="34" charset="0"/>
              </a:rPr>
              <a:t>bisnis</a:t>
            </a:r>
            <a:r>
              <a:rPr lang="en-US" sz="2400" dirty="0">
                <a:latin typeface="Merriweather" panose="020B0604020202020204" charset="0"/>
                <a:cs typeface="Lucida Sans Unicode" panose="020B0602030504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27888" y="195072"/>
            <a:ext cx="8262112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dirty="0"/>
              <a:t>Metodolog</a:t>
            </a:r>
            <a:r>
              <a:rPr lang="en-US" dirty="0" err="1"/>
              <a:t>i</a:t>
            </a:r>
            <a:r>
              <a:rPr lang="en-US" dirty="0"/>
              <a:t> Penyusunan Model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713178"/>
            <a:ext cx="9144000" cy="3740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E91E15-37C8-4245-94D6-ED7DE334E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solidFill>
                  <a:prstClr val="black">
                    <a:tint val="75000"/>
                  </a:prstClr>
                </a:solidFill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225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menyusun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,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relasi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Mengkaitkan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bisnis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Matrik</a:t>
            </a:r>
            <a:r>
              <a:rPr lang="en-US" dirty="0"/>
              <a:t> proses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954147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874" y="1722265"/>
            <a:ext cx="8012250" cy="4959889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err="1"/>
              <a:t>Masing</a:t>
            </a:r>
            <a:r>
              <a:rPr lang="en-US" sz="2400" dirty="0"/>
              <a:t>- </a:t>
            </a:r>
            <a:r>
              <a:rPr lang="en-US" sz="2400" dirty="0" err="1"/>
              <a:t>masing</a:t>
            </a:r>
            <a:r>
              <a:rPr lang="en-US" sz="2400" dirty="0"/>
              <a:t> area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proses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membutuhkan</a:t>
            </a:r>
            <a:r>
              <a:rPr lang="en-US" sz="2400" dirty="0"/>
              <a:t> data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err="1"/>
              <a:t>Identifikasi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data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cara</a:t>
            </a:r>
            <a:r>
              <a:rPr lang="en-US" sz="2400" dirty="0"/>
              <a:t>, </a:t>
            </a:r>
            <a:r>
              <a:rPr lang="en-US" sz="2400" dirty="0" err="1"/>
              <a:t>salah</a:t>
            </a:r>
            <a:r>
              <a:rPr lang="en-US" sz="2400" dirty="0"/>
              <a:t> </a:t>
            </a:r>
            <a:r>
              <a:rPr lang="en-US" sz="2400" dirty="0" err="1"/>
              <a:t>satunya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siklus</a:t>
            </a:r>
            <a:r>
              <a:rPr lang="en-US" sz="2400" dirty="0"/>
              <a:t> </a:t>
            </a:r>
            <a:r>
              <a:rPr lang="en-US" sz="2400" dirty="0" err="1"/>
              <a:t>hidup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r>
              <a:rPr lang="en-US" sz="2400" dirty="0"/>
              <a:t> (</a:t>
            </a:r>
            <a:r>
              <a:rPr lang="en-US" sz="2400" dirty="0" err="1">
                <a:hlinkClick r:id="rId2" action="ppaction://hlinksldjump"/>
              </a:rPr>
              <a:t>Lihat</a:t>
            </a:r>
            <a:r>
              <a:rPr lang="en-US" sz="2400" dirty="0"/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menganalsis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data yang </a:t>
            </a:r>
            <a:r>
              <a:rPr lang="en-US" sz="2400" dirty="0" err="1"/>
              <a:t>mengalir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aktivitas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aktivitas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Data yang </a:t>
            </a:r>
            <a:r>
              <a:rPr lang="en-US" sz="2400" dirty="0" err="1"/>
              <a:t>dimaksud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data </a:t>
            </a:r>
            <a:r>
              <a:rPr lang="en-US" sz="2400" dirty="0" err="1"/>
              <a:t>perencanaan</a:t>
            </a:r>
            <a:r>
              <a:rPr lang="en-US" sz="2400" dirty="0"/>
              <a:t>, data </a:t>
            </a:r>
            <a:r>
              <a:rPr lang="en-US" sz="2400" dirty="0" err="1"/>
              <a:t>transaksi</a:t>
            </a:r>
            <a:r>
              <a:rPr lang="en-US" sz="2400" dirty="0"/>
              <a:t>, data </a:t>
            </a:r>
            <a:r>
              <a:rPr lang="en-US" sz="2400" dirty="0" err="1"/>
              <a:t>rangkuman</a:t>
            </a:r>
            <a:r>
              <a:rPr lang="en-US" sz="2400" dirty="0"/>
              <a:t> statistic, </a:t>
            </a:r>
            <a:r>
              <a:rPr lang="en-US" sz="2400" dirty="0" err="1"/>
              <a:t>dan</a:t>
            </a:r>
            <a:r>
              <a:rPr lang="en-US" sz="2400" dirty="0"/>
              <a:t> data </a:t>
            </a:r>
            <a:r>
              <a:rPr lang="en-US" sz="2400" dirty="0" err="1"/>
              <a:t>inventori</a:t>
            </a: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3963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SD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750" y="1750400"/>
            <a:ext cx="7843438" cy="4664999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 err="1"/>
              <a:t>Kebutuhan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proses </a:t>
            </a:r>
            <a:r>
              <a:rPr lang="en-US" dirty="0" err="1"/>
              <a:t>maupun</a:t>
            </a:r>
            <a:r>
              <a:rPr lang="en-US" dirty="0"/>
              <a:t> area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diidentifikasi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,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demikian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kelengkapan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identifikasi</a:t>
            </a:r>
            <a:r>
              <a:rPr lang="en-US" dirty="0"/>
              <a:t> data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diperiksa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 err="1"/>
              <a:t>Caranya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wawancara</a:t>
            </a:r>
            <a:r>
              <a:rPr lang="en-US" dirty="0"/>
              <a:t>, </a:t>
            </a:r>
            <a:r>
              <a:rPr lang="en-US" dirty="0" err="1"/>
              <a:t>observasi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lainya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48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Entity Relation Diagram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31725" y="1773149"/>
            <a:ext cx="7744989" cy="386799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menunjang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area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 </a:t>
            </a:r>
            <a:r>
              <a:rPr lang="en-US" dirty="0" err="1"/>
              <a:t>lainnya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Sehingga</a:t>
            </a:r>
            <a:r>
              <a:rPr lang="en-US" dirty="0"/>
              <a:t> ERD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ketergantungan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pemodelan</a:t>
            </a:r>
            <a:r>
              <a:rPr lang="en-US" dirty="0"/>
              <a:t> ERD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area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melengkapi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EAP (</a:t>
            </a:r>
            <a:r>
              <a:rPr lang="en-US" i="1" dirty="0"/>
              <a:t>Enterprise Architecture Planning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hlinkClick r:id="rId3" action="ppaction://hlinksldjump"/>
              </a:rPr>
              <a:t>Contoh</a:t>
            </a:r>
            <a:r>
              <a:rPr lang="en-US" dirty="0">
                <a:hlinkClick r:id="rId3" action="ppaction://hlinksldjump"/>
              </a:rPr>
              <a:t> Diagram ERD </a:t>
            </a:r>
            <a:r>
              <a:rPr lang="en-US" dirty="0" err="1">
                <a:hlinkClick r:id="rId3" action="ppaction://hlinksldjump"/>
              </a:rPr>
              <a:t>Sistem</a:t>
            </a:r>
            <a:r>
              <a:rPr lang="en-US" dirty="0">
                <a:hlinkClick r:id="rId3" action="ppaction://hlinksldjump"/>
              </a:rPr>
              <a:t> </a:t>
            </a:r>
            <a:r>
              <a:rPr lang="en-US" dirty="0" err="1">
                <a:hlinkClick r:id="rId3" action="ppaction://hlinksldjump"/>
              </a:rPr>
              <a:t>Informasi</a:t>
            </a:r>
            <a:r>
              <a:rPr lang="en-US" dirty="0">
                <a:hlinkClick r:id="rId3" action="ppaction://hlinksldjump"/>
              </a:rPr>
              <a:t> </a:t>
            </a:r>
            <a:r>
              <a:rPr lang="en-US" dirty="0" err="1">
                <a:hlinkClick r:id="rId3" action="ppaction://hlinksldjump"/>
              </a:rPr>
              <a:t>Peminjaman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 txBox="1">
            <a:spLocks noGrp="1"/>
          </p:cNvSpPr>
          <p:nvPr>
            <p:ph type="title"/>
          </p:nvPr>
        </p:nvSpPr>
        <p:spPr>
          <a:xfrm>
            <a:off x="1280550" y="988975"/>
            <a:ext cx="6582899" cy="220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600" dirty="0" err="1"/>
              <a:t>Matrik</a:t>
            </a:r>
            <a:r>
              <a:rPr lang="en-US" sz="3600" dirty="0"/>
              <a:t> Proses </a:t>
            </a:r>
            <a:br>
              <a:rPr lang="en-US" sz="3600" dirty="0"/>
            </a:br>
            <a:r>
              <a:rPr lang="en-US" sz="3600" dirty="0"/>
              <a:t>vs </a:t>
            </a:r>
            <a:br>
              <a:rPr lang="en-US" sz="3600" dirty="0"/>
            </a:br>
            <a:r>
              <a:rPr lang="en-US" sz="3600" dirty="0" err="1"/>
              <a:t>Entitas</a:t>
            </a:r>
            <a:r>
              <a:rPr lang="en-US" sz="3600" dirty="0"/>
              <a:t> Data</a:t>
            </a:r>
            <a:endParaRPr lang="en" sz="3600" b="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156" y="282060"/>
            <a:ext cx="6880499" cy="777000"/>
          </a:xfrm>
        </p:spPr>
        <p:txBody>
          <a:bodyPr/>
          <a:lstStyle/>
          <a:p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Matrik</a:t>
            </a:r>
            <a:r>
              <a:rPr lang="en-US" dirty="0"/>
              <a:t> Proses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300" y="1243963"/>
            <a:ext cx="8370278" cy="5614037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area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data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pembuatan</a:t>
            </a:r>
            <a:r>
              <a:rPr lang="en-US" sz="2400" dirty="0"/>
              <a:t>, </a:t>
            </a:r>
            <a:r>
              <a:rPr lang="en-US" sz="2400" dirty="0" err="1"/>
              <a:t>pengolahan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penggunaan</a:t>
            </a:r>
            <a:r>
              <a:rPr lang="en-US" sz="2400" dirty="0"/>
              <a:t> data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keperluan</a:t>
            </a:r>
            <a:r>
              <a:rPr lang="en-US" sz="2400" dirty="0"/>
              <a:t> </a:t>
            </a:r>
            <a:r>
              <a:rPr lang="en-US" sz="2400" dirty="0" err="1"/>
              <a:t>pemenuhan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didefinisikan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matrik</a:t>
            </a:r>
            <a:r>
              <a:rPr lang="en-US" sz="2400" dirty="0"/>
              <a:t> proses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data.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err="1"/>
              <a:t>Pendefinisian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dinyatakan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: C (</a:t>
            </a:r>
            <a:r>
              <a:rPr lang="en-US" sz="2400" i="1" dirty="0"/>
              <a:t>create</a:t>
            </a:r>
            <a:r>
              <a:rPr lang="en-US" sz="2400" dirty="0"/>
              <a:t>), U (Update), R (Reference/Use) yang </a:t>
            </a:r>
            <a:r>
              <a:rPr lang="en-US" sz="2400" dirty="0" err="1"/>
              <a:t>berarti</a:t>
            </a:r>
            <a:r>
              <a:rPr lang="en-US" sz="2400" dirty="0"/>
              <a:t> proses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membuat</a:t>
            </a:r>
            <a:r>
              <a:rPr lang="en-US" sz="2400" dirty="0"/>
              <a:t>, </a:t>
            </a:r>
            <a:r>
              <a:rPr lang="en-US" sz="2400" dirty="0" err="1"/>
              <a:t>merubah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entitas</a:t>
            </a:r>
            <a:r>
              <a:rPr lang="en-US" sz="2400" dirty="0"/>
              <a:t> data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err="1"/>
              <a:t>Pola</a:t>
            </a:r>
            <a:r>
              <a:rPr lang="en-US" sz="2400" dirty="0"/>
              <a:t> </a:t>
            </a:r>
            <a:r>
              <a:rPr lang="en-US" sz="2400" dirty="0" err="1"/>
              <a:t>impilkasinya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: </a:t>
            </a:r>
          </a:p>
          <a:p>
            <a:pPr marL="920750" lvl="1" indent="-457200">
              <a:buFont typeface="+mj-lt"/>
              <a:buAutoNum type="arabicPeriod"/>
            </a:pPr>
            <a:r>
              <a:rPr lang="en-US" sz="2000" dirty="0"/>
              <a:t>Prose yang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Entitas</a:t>
            </a:r>
            <a:r>
              <a:rPr lang="en-US" sz="2000" dirty="0"/>
              <a:t> Data (</a:t>
            </a:r>
            <a:r>
              <a:rPr lang="en-US" sz="2000" i="1" dirty="0"/>
              <a:t>create</a:t>
            </a:r>
            <a:r>
              <a:rPr lang="en-US" sz="2000" dirty="0"/>
              <a:t>) </a:t>
            </a:r>
            <a:r>
              <a:rPr lang="en-US" sz="2000" dirty="0" err="1"/>
              <a:t>berarti</a:t>
            </a:r>
            <a:r>
              <a:rPr lang="en-US" sz="2000" dirty="0"/>
              <a:t> </a:t>
            </a:r>
            <a:r>
              <a:rPr lang="en-US" sz="2000" dirty="0" err="1"/>
              <a:t>juga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i="1" dirty="0"/>
              <a:t>update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reference</a:t>
            </a:r>
          </a:p>
          <a:p>
            <a:pPr marL="920750" lvl="1" indent="-457200">
              <a:buFont typeface="+mj-lt"/>
              <a:buAutoNum type="arabicPeriod"/>
            </a:pPr>
            <a:r>
              <a:rPr lang="en-US" sz="2000" dirty="0" err="1"/>
              <a:t>Untuk</a:t>
            </a:r>
            <a:r>
              <a:rPr lang="en-US" sz="2000" dirty="0"/>
              <a:t> proses yang </a:t>
            </a:r>
            <a:r>
              <a:rPr lang="en-US" sz="2000" dirty="0" err="1"/>
              <a:t>merubah</a:t>
            </a:r>
            <a:r>
              <a:rPr lang="en-US" sz="2000" dirty="0"/>
              <a:t> </a:t>
            </a:r>
            <a:r>
              <a:rPr lang="en-US" sz="2000" dirty="0" err="1"/>
              <a:t>Entitas</a:t>
            </a:r>
            <a:r>
              <a:rPr lang="en-US" sz="2000" dirty="0"/>
              <a:t> Data (</a:t>
            </a:r>
            <a:r>
              <a:rPr lang="en-US" sz="2000" i="1" dirty="0"/>
              <a:t>update)</a:t>
            </a:r>
            <a:r>
              <a:rPr lang="en-US" sz="2000" dirty="0"/>
              <a:t>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(</a:t>
            </a:r>
            <a:r>
              <a:rPr lang="en-US" sz="2000" i="1" dirty="0"/>
              <a:t>reference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6941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723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4" name="Content Placeholder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8218508"/>
              </p:ext>
            </p:extLst>
          </p:nvPr>
        </p:nvGraphicFramePr>
        <p:xfrm>
          <a:off x="138330" y="-3507"/>
          <a:ext cx="8864990" cy="6583680"/>
        </p:xfrm>
        <a:graphic>
          <a:graphicData uri="http://schemas.openxmlformats.org/drawingml/2006/table">
            <a:tbl>
              <a:tblPr/>
              <a:tblGrid>
                <a:gridCol w="764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2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48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6479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                                                       </a:t>
                      </a: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Perabotan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CV Furniture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Biaya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Staf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Prodi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Penerbit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Pemesanan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Anggota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795"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Entitas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Data</a:t>
                      </a: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Fungsi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Bisnis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Proses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Bisnis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795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1.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Penyediaan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Perabotan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Menentukan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model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Menghubungi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CV Furniture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Negocosting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harga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Uang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Muka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Pengiriman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barang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Pelunasan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79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2.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Penyediaan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Pembuatan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form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Pengiriman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Form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Pengisian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form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pengembalian form buku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795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3.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Pemesanan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Buku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Pencarian Penerbit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Pengecekan Data Buku di penerbit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Pengisian form pemesanan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Pembayaran Uang Muka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Pengiriman barang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479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4. Pendaftaran Anggota</a:t>
                      </a:r>
                    </a:p>
                  </a:txBody>
                  <a:tcPr marL="0" marR="0" marT="0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Pengisian Form Anggota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CUR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Pengembalian Form Anggota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Memasukkan Data Anggota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4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Pembuatan Kartu Anggota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Agency FB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Agency FB" pitchFamily="34" charset="0"/>
                        </a:rPr>
                        <a:t>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4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85071" y="1477108"/>
            <a:ext cx="5247249" cy="306675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Shape 2076"/>
          <p:cNvSpPr txBox="1">
            <a:spLocks noGrp="1"/>
          </p:cNvSpPr>
          <p:nvPr>
            <p:ph type="ctrTitle" idx="4294967295"/>
          </p:nvPr>
        </p:nvSpPr>
        <p:spPr>
          <a:xfrm>
            <a:off x="1651945" y="492368"/>
            <a:ext cx="5713500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solidFill>
                  <a:srgbClr val="FFFFFF"/>
                </a:solidFill>
              </a:rPr>
              <a:t>Rangkuman</a:t>
            </a:r>
          </a:p>
        </p:txBody>
      </p:sp>
      <p:sp>
        <p:nvSpPr>
          <p:cNvPr id="2077" name="Shape 2077"/>
          <p:cNvSpPr txBox="1">
            <a:spLocks noGrp="1"/>
          </p:cNvSpPr>
          <p:nvPr>
            <p:ph type="subTitle" idx="4294967295"/>
          </p:nvPr>
        </p:nvSpPr>
        <p:spPr>
          <a:xfrm>
            <a:off x="1941342" y="1969476"/>
            <a:ext cx="5247249" cy="26447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1" dirty="0"/>
              <a:t>Proses, dan aktivitas serta produk yang dihasilkan dalam Tahapan Arsitektur Data</a:t>
            </a:r>
          </a:p>
        </p:txBody>
      </p:sp>
    </p:spTree>
    <p:extLst>
      <p:ext uri="{BB962C8B-B14F-4D97-AF65-F5344CB8AC3E}">
        <p14:creationId xmlns:p14="http://schemas.microsoft.com/office/powerpoint/2010/main" val="520527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75739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>
            <a:spLocks noGrp="1"/>
          </p:cNvSpPr>
          <p:nvPr>
            <p:ph type="ctrTitle" idx="4294967295"/>
          </p:nvPr>
        </p:nvSpPr>
        <p:spPr>
          <a:xfrm>
            <a:off x="1673047" y="1156134"/>
            <a:ext cx="5713500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/>
              <a:t>Materi</a:t>
            </a:r>
          </a:p>
        </p:txBody>
      </p:sp>
      <p:sp>
        <p:nvSpPr>
          <p:cNvPr id="1824" name="Shape 1824"/>
          <p:cNvSpPr txBox="1">
            <a:spLocks noGrp="1"/>
          </p:cNvSpPr>
          <p:nvPr>
            <p:ph type="body" idx="4294967295"/>
          </p:nvPr>
        </p:nvSpPr>
        <p:spPr>
          <a:xfrm>
            <a:off x="2062996" y="2260134"/>
            <a:ext cx="5713500" cy="274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AutoNum type="arabicPeriod"/>
            </a:pPr>
            <a:r>
              <a:rPr lang="en-US" sz="1800" dirty="0" err="1"/>
              <a:t>Pendahuluan</a:t>
            </a:r>
            <a:endParaRPr lang="en-US" sz="1800" dirty="0"/>
          </a:p>
          <a:p>
            <a:pPr marL="338138" indent="-338138" eaLnBrk="1" hangingPunct="1">
              <a:buFont typeface="Calibri" pitchFamily="34" charset="0"/>
              <a:buAutoNum type="arabicPeriod"/>
            </a:pPr>
            <a:r>
              <a:rPr lang="en-US" sz="1800" dirty="0" err="1"/>
              <a:t>Entitas</a:t>
            </a:r>
            <a:r>
              <a:rPr lang="en-US" sz="1800" dirty="0"/>
              <a:t> Data</a:t>
            </a:r>
          </a:p>
          <a:p>
            <a:pPr marL="338138" indent="-338138" eaLnBrk="1" hangingPunct="1">
              <a:buFont typeface="Calibri" pitchFamily="34" charset="0"/>
              <a:buAutoNum type="arabicPeriod"/>
            </a:pPr>
            <a:r>
              <a:rPr lang="en-US" sz="1800" dirty="0"/>
              <a:t>Diagram </a:t>
            </a:r>
            <a:r>
              <a:rPr lang="en-US" sz="1800" dirty="0" err="1"/>
              <a:t>hubungan</a:t>
            </a:r>
            <a:r>
              <a:rPr lang="en-US" sz="1800" dirty="0"/>
              <a:t> </a:t>
            </a:r>
            <a:r>
              <a:rPr lang="en-US" sz="1800" dirty="0" err="1"/>
              <a:t>Entitas</a:t>
            </a:r>
            <a:r>
              <a:rPr lang="en-US" sz="1800" dirty="0"/>
              <a:t> (Entity Relationship Diagram)</a:t>
            </a:r>
          </a:p>
          <a:p>
            <a:pPr marL="338138" indent="-338138" eaLnBrk="1" hangingPunct="1">
              <a:buFont typeface="Calibri" pitchFamily="34" charset="0"/>
              <a:buAutoNum type="arabicPeriod"/>
            </a:pPr>
            <a:r>
              <a:rPr lang="en-US" sz="1800" dirty="0" err="1"/>
              <a:t>Matrik</a:t>
            </a:r>
            <a:r>
              <a:rPr lang="en-US" sz="1800" dirty="0"/>
              <a:t> proses vs </a:t>
            </a:r>
            <a:r>
              <a:rPr lang="en-US" sz="1800" dirty="0" err="1"/>
              <a:t>Entitas</a:t>
            </a:r>
            <a:r>
              <a:rPr lang="en-US" sz="1800" dirty="0"/>
              <a:t> Data</a:t>
            </a:r>
          </a:p>
          <a:p>
            <a:pPr marL="342900" lvl="0" indent="-342900" rtl="0">
              <a:spcBef>
                <a:spcPts val="0"/>
              </a:spcBef>
              <a:buAutoNum type="arabicPeriod"/>
            </a:pPr>
            <a:endParaRPr lang="en" sz="1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4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Shape 1870"/>
          <p:cNvSpPr txBox="1">
            <a:spLocks noGrp="1"/>
          </p:cNvSpPr>
          <p:nvPr>
            <p:ph type="title"/>
          </p:nvPr>
        </p:nvSpPr>
        <p:spPr>
          <a:xfrm>
            <a:off x="2206772" y="4357543"/>
            <a:ext cx="48851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871" name="Shape 1871"/>
          <p:cNvSpPr txBox="1">
            <a:spLocks noGrp="1"/>
          </p:cNvSpPr>
          <p:nvPr>
            <p:ph type="body" idx="1"/>
          </p:nvPr>
        </p:nvSpPr>
        <p:spPr>
          <a:xfrm>
            <a:off x="1097280" y="5180550"/>
            <a:ext cx="7104185" cy="161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None/>
            </a:pPr>
            <a:r>
              <a:rPr lang="en-US" sz="1600" dirty="0"/>
              <a:t>“</a:t>
            </a:r>
            <a:r>
              <a:rPr lang="en-US" sz="1600" dirty="0" err="1"/>
              <a:t>Perumpamaan</a:t>
            </a:r>
            <a:r>
              <a:rPr lang="en-US" sz="1600" dirty="0"/>
              <a:t> </a:t>
            </a:r>
            <a:r>
              <a:rPr lang="en-US" sz="1600" dirty="0" err="1"/>
              <a:t>kaum</a:t>
            </a:r>
            <a:r>
              <a:rPr lang="en-US" sz="1600" dirty="0"/>
              <a:t> </a:t>
            </a:r>
            <a:r>
              <a:rPr lang="en-US" sz="1600" dirty="0" err="1"/>
              <a:t>mukmin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sikap</a:t>
            </a:r>
            <a:r>
              <a:rPr lang="en-US" sz="1600" dirty="0"/>
              <a:t> </a:t>
            </a: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mencintai</a:t>
            </a:r>
            <a:r>
              <a:rPr lang="en-US" sz="1600" dirty="0"/>
              <a:t>, </a:t>
            </a:r>
            <a:r>
              <a:rPr lang="en-US" sz="1600" dirty="0" err="1"/>
              <a:t>mengasihi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menyayangi</a:t>
            </a:r>
            <a:r>
              <a:rPr lang="en-US" sz="1600" dirty="0"/>
              <a:t>, </a:t>
            </a:r>
            <a:r>
              <a:rPr lang="en-US" sz="1600" dirty="0" err="1"/>
              <a:t>seumpama</a:t>
            </a:r>
            <a:r>
              <a:rPr lang="en-US" sz="1600" dirty="0"/>
              <a:t> </a:t>
            </a:r>
            <a:r>
              <a:rPr lang="en-US" sz="1600" dirty="0" err="1"/>
              <a:t>tubuh</a:t>
            </a:r>
            <a:r>
              <a:rPr lang="en-US" sz="1600" dirty="0"/>
              <a:t>,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</a:t>
            </a:r>
            <a:r>
              <a:rPr lang="en-US" sz="1600" dirty="0" err="1"/>
              <a:t>tubuh</a:t>
            </a:r>
            <a:r>
              <a:rPr lang="en-US" sz="1600" dirty="0"/>
              <a:t> </a:t>
            </a:r>
            <a:r>
              <a:rPr lang="en-US" sz="1600" dirty="0" err="1"/>
              <a:t>sakit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anggota</a:t>
            </a:r>
            <a:r>
              <a:rPr lang="en-US" sz="1600" dirty="0"/>
              <a:t> </a:t>
            </a:r>
            <a:r>
              <a:rPr lang="en-US" sz="1600" dirty="0" err="1"/>
              <a:t>tubuh</a:t>
            </a:r>
            <a:r>
              <a:rPr lang="en-US" sz="1600" dirty="0"/>
              <a:t> yang lain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susah</a:t>
            </a:r>
            <a:r>
              <a:rPr lang="en-US" sz="1600" dirty="0"/>
              <a:t> </a:t>
            </a:r>
            <a:r>
              <a:rPr lang="en-US" sz="1600" dirty="0" err="1"/>
              <a:t>tidur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demam</a:t>
            </a:r>
            <a:r>
              <a:rPr lang="en-US" sz="1600" dirty="0"/>
              <a:t>.” [HR. Muslim]</a:t>
            </a:r>
            <a:endParaRPr lang="en" sz="1600" dirty="0"/>
          </a:p>
        </p:txBody>
      </p:sp>
      <p:pic>
        <p:nvPicPr>
          <p:cNvPr id="5122" name="Picture 2" descr="Image result for perumpamaan musl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433" y="970670"/>
            <a:ext cx="3571875" cy="352407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>
            <a:spLocks noGrp="1"/>
          </p:cNvSpPr>
          <p:nvPr>
            <p:ph type="ctrTitle" idx="4294967295"/>
          </p:nvPr>
        </p:nvSpPr>
        <p:spPr>
          <a:xfrm>
            <a:off x="1715250" y="1486725"/>
            <a:ext cx="5713500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077" name="Shape 2077"/>
          <p:cNvSpPr txBox="1">
            <a:spLocks noGrp="1"/>
          </p:cNvSpPr>
          <p:nvPr>
            <p:ph type="subTitle" idx="4294967295"/>
          </p:nvPr>
        </p:nvSpPr>
        <p:spPr>
          <a:xfrm>
            <a:off x="1715250" y="2415150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</p:txBody>
      </p:sp>
      <p:sp>
        <p:nvSpPr>
          <p:cNvPr id="2078" name="Shape 2078"/>
          <p:cNvSpPr txBox="1">
            <a:spLocks noGrp="1"/>
          </p:cNvSpPr>
          <p:nvPr>
            <p:ph type="body" idx="4294967295"/>
          </p:nvPr>
        </p:nvSpPr>
        <p:spPr>
          <a:xfrm>
            <a:off x="1715250" y="3291225"/>
            <a:ext cx="5713500" cy="120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You can find me at: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@jefree.fahana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800" dirty="0"/>
              <a:t>J</a:t>
            </a:r>
            <a:r>
              <a:rPr lang="en" sz="1800" dirty="0"/>
              <a:t>efree.fahana@tif.uad.ac.id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3086" y="1375730"/>
            <a:ext cx="7910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Pengambilan</a:t>
            </a:r>
            <a:r>
              <a:rPr lang="en-US" sz="2400" dirty="0"/>
              <a:t> Data,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ditemukan</a:t>
            </a:r>
            <a:r>
              <a:rPr lang="en-US" sz="2400" dirty="0"/>
              <a:t> </a:t>
            </a:r>
            <a:r>
              <a:rPr lang="en-US" sz="2400" dirty="0" err="1"/>
              <a:t>dokumen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data </a:t>
            </a:r>
            <a:r>
              <a:rPr lang="en-US" sz="2400" dirty="0" err="1"/>
              <a:t>berupa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/>
              <a:t>Text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Gambar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/>
              <a:t>Video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3086" y="3585028"/>
            <a:ext cx="8040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Pertanyaannya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Apakah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Semua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Jenis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tersebut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dapat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dimanfaatkan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Dalam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Pembangunan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Arsitektur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Enterprise?</a:t>
            </a:r>
          </a:p>
        </p:txBody>
      </p:sp>
    </p:spTree>
    <p:extLst>
      <p:ext uri="{BB962C8B-B14F-4D97-AF65-F5344CB8AC3E}">
        <p14:creationId xmlns:p14="http://schemas.microsoft.com/office/powerpoint/2010/main" val="3306768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Aktivitas</a:t>
            </a:r>
            <a:r>
              <a:rPr lang="en-US" dirty="0"/>
              <a:t> Value Chain (Porter)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Image result for aktivitas value 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750400"/>
            <a:ext cx="76200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634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Aktifitas</a:t>
            </a:r>
            <a:r>
              <a:rPr lang="en-US" dirty="0"/>
              <a:t> Value Chain di STMIK DUTA </a:t>
            </a:r>
            <a:r>
              <a:rPr lang="en-US" dirty="0" err="1"/>
              <a:t>Bangsa</a:t>
            </a:r>
            <a:r>
              <a:rPr lang="en-US" dirty="0"/>
              <a:t> Surakarta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131750" y="1771502"/>
            <a:ext cx="6880499" cy="3728966"/>
            <a:chOff x="1131750" y="1771502"/>
            <a:chExt cx="4999037" cy="2911475"/>
          </a:xfrm>
        </p:grpSpPr>
        <p:sp>
          <p:nvSpPr>
            <p:cNvPr id="4" name="Rectangle 23"/>
            <p:cNvSpPr>
              <a:spLocks noChangeArrowheads="1"/>
            </p:cNvSpPr>
            <p:nvPr/>
          </p:nvSpPr>
          <p:spPr bwMode="auto">
            <a:xfrm>
              <a:off x="1693725" y="1771502"/>
              <a:ext cx="3362325" cy="209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Manajemen Informasi dan Dukungan Teknologi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Rectangle 22"/>
            <p:cNvSpPr>
              <a:spLocks noChangeArrowheads="1"/>
            </p:cNvSpPr>
            <p:nvPr/>
          </p:nvSpPr>
          <p:spPr bwMode="auto">
            <a:xfrm>
              <a:off x="1693725" y="1954065"/>
              <a:ext cx="3362325" cy="209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Pengelolaan Kerjasama Organisasi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21"/>
            <p:cNvSpPr>
              <a:spLocks noChangeArrowheads="1"/>
            </p:cNvSpPr>
            <p:nvPr/>
          </p:nvSpPr>
          <p:spPr bwMode="auto">
            <a:xfrm>
              <a:off x="1693725" y="2182665"/>
              <a:ext cx="3362325" cy="209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Pengelolaan Kegiatan Kemahasiswaan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1693725" y="2422377"/>
              <a:ext cx="3362325" cy="209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Pengelolaan Sarana dan Prasarana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19"/>
            <p:cNvSpPr>
              <a:spLocks noChangeArrowheads="1"/>
            </p:cNvSpPr>
            <p:nvPr/>
          </p:nvSpPr>
          <p:spPr bwMode="auto">
            <a:xfrm>
              <a:off x="1693725" y="2663677"/>
              <a:ext cx="3362325" cy="209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Pengelolaan Manajemen SDM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8"/>
            <p:cNvSpPr>
              <a:spLocks noChangeArrowheads="1"/>
            </p:cNvSpPr>
            <p:nvPr/>
          </p:nvSpPr>
          <p:spPr bwMode="auto">
            <a:xfrm>
              <a:off x="1693725" y="2868465"/>
              <a:ext cx="3362325" cy="209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Pengelolaan Perpustakaan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1693725" y="3131990"/>
              <a:ext cx="3362325" cy="209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Pengelolaan Administrasi Keuangan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693725" y="3371702"/>
              <a:ext cx="3362325" cy="209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Pengelolaan Administrasi Akademik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1693725" y="3609827"/>
              <a:ext cx="781050" cy="3714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Promosi Kampus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1693725" y="4044802"/>
              <a:ext cx="781050" cy="3714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PMB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503350" y="3609827"/>
              <a:ext cx="1552575" cy="209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Pendidikan &amp; Pengajaran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2503350" y="3838427"/>
              <a:ext cx="1552575" cy="2587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Penelitian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503350" y="4136877"/>
              <a:ext cx="1552575" cy="2762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Pengabdian Masyarakat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1693725" y="4444852"/>
              <a:ext cx="781050" cy="238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Inbound Logistic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4084500" y="3609827"/>
              <a:ext cx="466725" cy="790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Kelulusan dan Akademik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4589325" y="3609827"/>
              <a:ext cx="466725" cy="790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Pelayanan Kpd Stakeholder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2503350" y="4444852"/>
              <a:ext cx="1552575" cy="238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Operation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6"/>
            <p:cNvSpPr>
              <a:spLocks noChangeArrowheads="1"/>
            </p:cNvSpPr>
            <p:nvPr/>
          </p:nvSpPr>
          <p:spPr bwMode="auto">
            <a:xfrm>
              <a:off x="4084500" y="4444852"/>
              <a:ext cx="466725" cy="238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Outbound Logistic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4589325" y="4444852"/>
              <a:ext cx="466725" cy="238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Servicing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AutoShape 4"/>
            <p:cNvSpPr>
              <a:spLocks noChangeArrowheads="1"/>
            </p:cNvSpPr>
            <p:nvPr/>
          </p:nvSpPr>
          <p:spPr bwMode="auto">
            <a:xfrm rot="5400000">
              <a:off x="4166256" y="2683521"/>
              <a:ext cx="2876550" cy="1052512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1131750" y="1771502"/>
              <a:ext cx="523875" cy="18272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Aktivitas Pendukung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Text Box 2"/>
            <p:cNvSpPr txBox="1">
              <a:spLocks noChangeArrowheads="1"/>
            </p:cNvSpPr>
            <p:nvPr/>
          </p:nvSpPr>
          <p:spPr bwMode="auto">
            <a:xfrm>
              <a:off x="1131750" y="3620940"/>
              <a:ext cx="523875" cy="7810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Aktivitas Utama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Text Box 1"/>
            <p:cNvSpPr txBox="1">
              <a:spLocks noChangeArrowheads="1"/>
            </p:cNvSpPr>
            <p:nvPr/>
          </p:nvSpPr>
          <p:spPr bwMode="auto">
            <a:xfrm>
              <a:off x="5151300" y="2673202"/>
              <a:ext cx="542925" cy="91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Competitive Advantage</a:t>
              </a:r>
              <a:endParaRPr kumimoji="0" lang="id-ID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48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827607" y="5650156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: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Tesis</a:t>
            </a:r>
            <a:r>
              <a:rPr lang="en-US" dirty="0"/>
              <a:t> Jefree Fahana</a:t>
            </a:r>
          </a:p>
        </p:txBody>
      </p:sp>
    </p:spTree>
    <p:extLst>
      <p:ext uri="{BB962C8B-B14F-4D97-AF65-F5344CB8AC3E}">
        <p14:creationId xmlns:p14="http://schemas.microsoft.com/office/powerpoint/2010/main" val="2511704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Value Chain UNIKOM BANDUNG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23" y="2234015"/>
            <a:ext cx="6977973" cy="29288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7607" y="5650156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: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Tesis</a:t>
            </a:r>
            <a:r>
              <a:rPr lang="en-US" dirty="0"/>
              <a:t> Jefree Fahana</a:t>
            </a:r>
          </a:p>
        </p:txBody>
      </p:sp>
      <p:sp>
        <p:nvSpPr>
          <p:cNvPr id="6" name="Rectangle 5"/>
          <p:cNvSpPr/>
          <p:nvPr/>
        </p:nvSpPr>
        <p:spPr>
          <a:xfrm>
            <a:off x="8082697" y="6400534"/>
            <a:ext cx="1061304" cy="45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05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750" y="239857"/>
            <a:ext cx="6880499" cy="777000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 dan </a:t>
            </a:r>
            <a:r>
              <a:rPr lang="en-US" dirty="0" err="1"/>
              <a:t>Entitas</a:t>
            </a:r>
            <a:r>
              <a:rPr lang="en-US" dirty="0"/>
              <a:t>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852080"/>
              </p:ext>
            </p:extLst>
          </p:nvPr>
        </p:nvGraphicFramePr>
        <p:xfrm>
          <a:off x="941362" y="1434901"/>
          <a:ext cx="7070886" cy="523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5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5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3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Entitas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Bisnis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Entitas</a:t>
                      </a:r>
                      <a:r>
                        <a:rPr lang="en-US" sz="2400" dirty="0"/>
                        <a:t>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854">
                <a:tc>
                  <a:txBody>
                    <a:bodyPr/>
                    <a:lstStyle/>
                    <a:p>
                      <a:r>
                        <a:rPr lang="en-US" sz="2400" dirty="0" err="1"/>
                        <a:t>Penyediaan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Perabotan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CV Furniture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36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Perabotan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36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364">
                <a:tc>
                  <a:txBody>
                    <a:bodyPr/>
                    <a:lstStyle/>
                    <a:p>
                      <a:r>
                        <a:rPr lang="en-US" sz="2400" dirty="0" err="1"/>
                        <a:t>Pendaftaran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Anggota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36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364">
                <a:tc>
                  <a:txBody>
                    <a:bodyPr/>
                    <a:lstStyle/>
                    <a:p>
                      <a:r>
                        <a:rPr lang="en-US" sz="2400" dirty="0" err="1"/>
                        <a:t>Peminjaman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Anggota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36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36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Buku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36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Peminjaman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8082697" y="6400534"/>
            <a:ext cx="1061304" cy="45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2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55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817" y="6081000"/>
            <a:ext cx="6880499" cy="777000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Siklus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: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Data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54700853"/>
              </p:ext>
            </p:extLst>
          </p:nvPr>
        </p:nvGraphicFramePr>
        <p:xfrm>
          <a:off x="0" y="0"/>
          <a:ext cx="9144000" cy="6260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94228" y="1828800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Transaksi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45237" y="1828799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Transaksi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93696" y="2290462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Rangkuman</a:t>
            </a:r>
            <a:endParaRPr lang="en-US" dirty="0"/>
          </a:p>
          <a:p>
            <a:pPr algn="ctr"/>
            <a:r>
              <a:rPr lang="en-US" dirty="0" err="1"/>
              <a:t>Statistik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586066" y="1982687"/>
            <a:ext cx="0" cy="2448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8640" y="4185731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Rangkuman</a:t>
            </a:r>
            <a:endParaRPr lang="en-US" dirty="0"/>
          </a:p>
          <a:p>
            <a:pPr algn="ctr"/>
            <a:r>
              <a:rPr lang="en-US" dirty="0" err="1"/>
              <a:t>Statistik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91805" y="672821"/>
            <a:ext cx="1388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Inventaris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18815" y="4277434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Perencanaan</a:t>
            </a:r>
            <a:endParaRPr lang="en-US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8082697" y="6400534"/>
            <a:ext cx="1061304" cy="45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8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31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 txBox="1">
            <a:spLocks noGrp="1"/>
          </p:cNvSpPr>
          <p:nvPr>
            <p:ph type="title"/>
          </p:nvPr>
        </p:nvSpPr>
        <p:spPr>
          <a:xfrm>
            <a:off x="1043940" y="267993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Contoh</a:t>
            </a:r>
            <a:r>
              <a:rPr lang="en" dirty="0"/>
              <a:t> ERD Peminjaman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1722" y="1141338"/>
            <a:ext cx="7224933" cy="4816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082697" y="6400534"/>
            <a:ext cx="1061304" cy="45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1. </a:t>
            </a:r>
            <a:r>
              <a:rPr lang="en-US" sz="5400" dirty="0" err="1">
                <a:solidFill>
                  <a:srgbClr val="C00000"/>
                </a:solidFill>
              </a:rPr>
              <a:t>Pengantar</a:t>
            </a:r>
            <a:r>
              <a:rPr lang="en-US" sz="5400" dirty="0">
                <a:solidFill>
                  <a:srgbClr val="C00000"/>
                </a:solidFill>
              </a:rPr>
              <a:t> </a:t>
            </a:r>
            <a:r>
              <a:rPr lang="id-ID" sz="5400" dirty="0"/>
              <a:t>Enterprise</a:t>
            </a:r>
            <a:br>
              <a:rPr lang="en-US" sz="5400" dirty="0"/>
            </a:br>
            <a:r>
              <a:rPr lang="en-US" sz="5400" dirty="0"/>
              <a:t>    </a:t>
            </a:r>
            <a:r>
              <a:rPr lang="id-ID" sz="5400" dirty="0" err="1"/>
              <a:t>Architecture</a:t>
            </a:r>
            <a:r>
              <a:rPr lang="id-ID" sz="5400" dirty="0"/>
              <a:t> (EA)</a:t>
            </a:r>
            <a:r>
              <a:rPr lang="en-US" sz="5400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C5E25-21EC-4BD5-A1C4-A9CA12701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C82DC-CDA3-46D7-8CC0-826BB34B0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9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650" y="208304"/>
            <a:ext cx="6880499" cy="777000"/>
          </a:xfrm>
        </p:spPr>
        <p:txBody>
          <a:bodyPr/>
          <a:lstStyle/>
          <a:p>
            <a:r>
              <a:rPr lang="en-US" dirty="0"/>
              <a:t>ERD </a:t>
            </a:r>
            <a:r>
              <a:rPr lang="en-US" dirty="0" err="1"/>
              <a:t>Peminjaman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873745"/>
              </p:ext>
            </p:extLst>
          </p:nvPr>
        </p:nvGraphicFramePr>
        <p:xfrm>
          <a:off x="-76201" y="985304"/>
          <a:ext cx="9220200" cy="581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681191" imgH="5383961" progId="Visio.Drawing.11">
                  <p:embed/>
                </p:oleObj>
              </mc:Choice>
              <mc:Fallback>
                <p:oleObj name="Visio" r:id="rId2" imgW="9681191" imgH="538396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1" y="985304"/>
                        <a:ext cx="9220200" cy="5815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491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Shape 1847"/>
          <p:cNvSpPr txBox="1">
            <a:spLocks noGrp="1"/>
          </p:cNvSpPr>
          <p:nvPr>
            <p:ph type="ctrTitle" idx="4294967295"/>
          </p:nvPr>
        </p:nvSpPr>
        <p:spPr>
          <a:xfrm>
            <a:off x="1374150" y="3258850"/>
            <a:ext cx="6395700" cy="12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</a:p>
        </p:txBody>
      </p:sp>
      <p:sp>
        <p:nvSpPr>
          <p:cNvPr id="1848" name="Shape 1848"/>
          <p:cNvSpPr txBox="1">
            <a:spLocks noGrp="1"/>
          </p:cNvSpPr>
          <p:nvPr>
            <p:ph type="subTitle" idx="4294967295"/>
          </p:nvPr>
        </p:nvSpPr>
        <p:spPr>
          <a:xfrm>
            <a:off x="1374150" y="4320145"/>
            <a:ext cx="63957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Bring the attention of your audience over a key concept using icons or illustrations</a:t>
            </a:r>
          </a:p>
        </p:txBody>
      </p:sp>
      <p:sp>
        <p:nvSpPr>
          <p:cNvPr id="1849" name="Shape 1849"/>
          <p:cNvSpPr/>
          <p:nvPr/>
        </p:nvSpPr>
        <p:spPr>
          <a:xfrm>
            <a:off x="3213452" y="703601"/>
            <a:ext cx="2728141" cy="2522752"/>
          </a:xfrm>
          <a:custGeom>
            <a:avLst/>
            <a:gdLst/>
            <a:ahLst/>
            <a:cxnLst/>
            <a:rect l="0" t="0" r="0" b="0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7"/>
                  <a:pt x="19269" y="13072"/>
                </a:cubicBezTo>
                <a:cubicBezTo>
                  <a:pt x="7809" y="22363"/>
                  <a:pt x="-450" y="41691"/>
                  <a:pt x="5574" y="55159"/>
                </a:cubicBezTo>
                <a:cubicBezTo>
                  <a:pt x="12934" y="71613"/>
                  <a:pt x="33988" y="83483"/>
                  <a:pt x="52004" y="82883"/>
                </a:cubicBezTo>
                <a:cubicBezTo>
                  <a:pt x="62654" y="82528"/>
                  <a:pt x="75554" y="78169"/>
                  <a:pt x="80730" y="68854"/>
                </a:cubicBezTo>
                <a:cubicBezTo>
                  <a:pt x="89351" y="53334"/>
                  <a:pt x="86569" y="30516"/>
                  <a:pt x="76722" y="15744"/>
                </a:cubicBezTo>
                <a:cubicBezTo>
                  <a:pt x="69002" y="4163"/>
                  <a:pt x="51060" y="-2643"/>
                  <a:pt x="37641" y="1047"/>
                </a:cubicBezTo>
                <a:cubicBezTo>
                  <a:pt x="22584" y="5187"/>
                  <a:pt x="4685" y="14957"/>
                  <a:pt x="898" y="30107"/>
                </a:cubicBezTo>
                <a:cubicBezTo>
                  <a:pt x="-3402" y="47307"/>
                  <a:pt x="8933" y="71200"/>
                  <a:pt x="25616" y="77205"/>
                </a:cubicBezTo>
                <a:cubicBezTo>
                  <a:pt x="45695" y="84432"/>
                  <a:pt x="76756" y="77025"/>
                  <a:pt x="86743" y="58165"/>
                </a:cubicBezTo>
                <a:cubicBezTo>
                  <a:pt x="93824" y="44791"/>
                  <a:pt x="86931" y="25485"/>
                  <a:pt x="77390" y="13740"/>
                </a:cubicBezTo>
                <a:cubicBezTo>
                  <a:pt x="74162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850" name="Shape 1850"/>
          <p:cNvSpPr/>
          <p:nvPr/>
        </p:nvSpPr>
        <p:spPr>
          <a:xfrm>
            <a:off x="4014779" y="1296298"/>
            <a:ext cx="1114426" cy="133735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1.1 </a:t>
            </a:r>
            <a:r>
              <a:rPr lang="en-US" sz="4400" dirty="0" err="1">
                <a:solidFill>
                  <a:srgbClr val="C00000"/>
                </a:solidFill>
              </a:rPr>
              <a:t>Apa</a:t>
            </a:r>
            <a:r>
              <a:rPr lang="en-US" sz="4400" dirty="0">
                <a:solidFill>
                  <a:srgbClr val="C00000"/>
                </a:solidFill>
              </a:rPr>
              <a:t> dan </a:t>
            </a:r>
            <a:r>
              <a:rPr lang="en-US" sz="4400" dirty="0" err="1">
                <a:solidFill>
                  <a:srgbClr val="C00000"/>
                </a:solidFill>
              </a:rPr>
              <a:t>Mengapa</a:t>
            </a:r>
            <a:r>
              <a:rPr lang="en-US" sz="4400" dirty="0">
                <a:solidFill>
                  <a:srgbClr val="C00000"/>
                </a:solidFill>
              </a:rPr>
              <a:t> </a:t>
            </a:r>
            <a:r>
              <a:rPr lang="en-US" sz="4400" dirty="0"/>
              <a:t>EA?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32534-E083-4BBD-9765-CBDEFD42D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71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Rumah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09390"/>
            <a:ext cx="7149244" cy="5486400"/>
          </a:xfrm>
        </p:spPr>
        <p:txBody>
          <a:bodyPr>
            <a:normAutofit/>
          </a:bodyPr>
          <a:lstStyle/>
          <a:p>
            <a:r>
              <a:rPr lang="id-ID" sz="3200" dirty="0"/>
              <a:t>Luas </a:t>
            </a:r>
            <a:r>
              <a:rPr lang="id-ID" sz="3200" dirty="0">
                <a:solidFill>
                  <a:srgbClr val="C00000"/>
                </a:solidFill>
              </a:rPr>
              <a:t>120</a:t>
            </a:r>
            <a:r>
              <a:rPr lang="id-ID" sz="3200" dirty="0"/>
              <a:t> m</a:t>
            </a:r>
            <a:r>
              <a:rPr lang="id-ID" sz="3200" baseline="30000" dirty="0"/>
              <a:t>2</a:t>
            </a:r>
          </a:p>
          <a:p>
            <a:r>
              <a:rPr lang="en-US" sz="3200" dirty="0"/>
              <a:t>Total </a:t>
            </a:r>
            <a:r>
              <a:rPr lang="en-US" sz="3200" dirty="0" err="1"/>
              <a:t>penghuni</a:t>
            </a:r>
            <a:r>
              <a:rPr lang="en-US" sz="3200" dirty="0"/>
              <a:t> </a:t>
            </a:r>
            <a:r>
              <a:rPr lang="id-ID" sz="3200" dirty="0">
                <a:solidFill>
                  <a:srgbClr val="C00000"/>
                </a:solidFill>
              </a:rPr>
              <a:t>5</a:t>
            </a:r>
            <a:r>
              <a:rPr lang="en-US" sz="3200" dirty="0">
                <a:solidFill>
                  <a:srgbClr val="C00000"/>
                </a:solidFill>
              </a:rPr>
              <a:t> orang</a:t>
            </a:r>
          </a:p>
          <a:p>
            <a:r>
              <a:rPr lang="en-US" sz="3200" dirty="0"/>
              <a:t>1 </a:t>
            </a:r>
            <a:r>
              <a:rPr lang="en-US" sz="3200" dirty="0" err="1"/>
              <a:t>istri</a:t>
            </a:r>
            <a:r>
              <a:rPr lang="en-US" sz="3200" dirty="0"/>
              <a:t>, </a:t>
            </a:r>
            <a:r>
              <a:rPr lang="id-ID" sz="3200" dirty="0">
                <a:solidFill>
                  <a:srgbClr val="C00000"/>
                </a:solidFill>
              </a:rPr>
              <a:t>3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anak</a:t>
            </a:r>
            <a:endParaRPr lang="en-US" sz="3200" dirty="0">
              <a:solidFill>
                <a:srgbClr val="C00000"/>
              </a:solidFill>
            </a:endParaRPr>
          </a:p>
          <a:p>
            <a:r>
              <a:rPr lang="id-ID" sz="3200" dirty="0"/>
              <a:t>2</a:t>
            </a:r>
            <a:r>
              <a:rPr lang="en-US" sz="3200" dirty="0"/>
              <a:t> </a:t>
            </a:r>
            <a:r>
              <a:rPr lang="en-US" sz="3200" dirty="0" err="1"/>
              <a:t>kamar</a:t>
            </a:r>
            <a:r>
              <a:rPr lang="en-US" sz="3200" dirty="0"/>
              <a:t> </a:t>
            </a:r>
            <a:r>
              <a:rPr lang="en-US" sz="3200" dirty="0" err="1"/>
              <a:t>tidur</a:t>
            </a:r>
            <a:endParaRPr lang="en-US" sz="3200" dirty="0"/>
          </a:p>
          <a:p>
            <a:r>
              <a:rPr lang="id-ID" sz="3200" dirty="0"/>
              <a:t>1</a:t>
            </a:r>
            <a:r>
              <a:rPr lang="en-US" sz="3200" dirty="0"/>
              <a:t> </a:t>
            </a:r>
            <a:r>
              <a:rPr lang="en-US" sz="3200" dirty="0" err="1"/>
              <a:t>ruang</a:t>
            </a:r>
            <a:r>
              <a:rPr lang="en-US" sz="3200" dirty="0"/>
              <a:t> </a:t>
            </a:r>
            <a:r>
              <a:rPr lang="en-US" sz="3200" dirty="0" err="1"/>
              <a:t>keluarga</a:t>
            </a:r>
            <a:endParaRPr lang="en-US" sz="3200" dirty="0"/>
          </a:p>
          <a:p>
            <a:r>
              <a:rPr lang="id-ID" sz="3200" dirty="0"/>
              <a:t>2</a:t>
            </a:r>
            <a:r>
              <a:rPr lang="en-US" sz="3200" dirty="0"/>
              <a:t> </a:t>
            </a:r>
            <a:r>
              <a:rPr lang="en-US" sz="3200" dirty="0" err="1"/>
              <a:t>kamar</a:t>
            </a:r>
            <a:r>
              <a:rPr lang="en-US" sz="3200" dirty="0"/>
              <a:t> mandi</a:t>
            </a:r>
            <a:endParaRPr lang="id-ID" sz="3200" dirty="0"/>
          </a:p>
          <a:p>
            <a:endParaRPr lang="id-ID" sz="3200" dirty="0"/>
          </a:p>
          <a:p>
            <a:endParaRPr lang="id-ID" sz="3200" dirty="0"/>
          </a:p>
          <a:p>
            <a:pPr marL="0" indent="0">
              <a:buNone/>
            </a:pPr>
            <a:r>
              <a:rPr lang="id-ID" sz="3200" dirty="0"/>
              <a:t>Pengelolaan </a:t>
            </a:r>
            <a:r>
              <a:rPr lang="id-ID" sz="3200" dirty="0">
                <a:solidFill>
                  <a:srgbClr val="00B050"/>
                </a:solidFill>
              </a:rPr>
              <a:t>Mudah</a:t>
            </a:r>
            <a:r>
              <a:rPr lang="id-ID" sz="3200" dirty="0"/>
              <a:t> dan </a:t>
            </a:r>
            <a:r>
              <a:rPr lang="id-ID" sz="3200" dirty="0">
                <a:solidFill>
                  <a:srgbClr val="00B050"/>
                </a:solidFill>
              </a:rPr>
              <a:t>Sederhana</a:t>
            </a:r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5" name="Content Placeholder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4"/>
          <a:stretch/>
        </p:blipFill>
        <p:spPr>
          <a:xfrm>
            <a:off x="4185675" y="2278995"/>
            <a:ext cx="4329676" cy="336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59D97-AB14-4A73-877E-778A73C36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596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Rumah </a:t>
            </a:r>
            <a:r>
              <a:rPr lang="id-ID" dirty="0"/>
              <a:t>Tumbuh Membesar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297" y="992636"/>
            <a:ext cx="7883405" cy="5935785"/>
          </a:xfrm>
        </p:spPr>
        <p:txBody>
          <a:bodyPr>
            <a:normAutofit/>
          </a:bodyPr>
          <a:lstStyle/>
          <a:p>
            <a:r>
              <a:rPr lang="id-ID" dirty="0"/>
              <a:t>Luas </a:t>
            </a:r>
            <a:r>
              <a:rPr lang="id-ID" dirty="0">
                <a:solidFill>
                  <a:srgbClr val="C00000"/>
                </a:solidFill>
              </a:rPr>
              <a:t>1000</a:t>
            </a:r>
            <a:r>
              <a:rPr lang="id-ID" dirty="0"/>
              <a:t> m</a:t>
            </a:r>
            <a:r>
              <a:rPr lang="id-ID" baseline="30000" dirty="0"/>
              <a:t>2</a:t>
            </a:r>
          </a:p>
          <a:p>
            <a:r>
              <a:rPr lang="en-US" dirty="0"/>
              <a:t>Total </a:t>
            </a:r>
            <a:r>
              <a:rPr lang="en-US" dirty="0" err="1"/>
              <a:t>penghuni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13 orang</a:t>
            </a:r>
          </a:p>
          <a:p>
            <a:r>
              <a:rPr lang="en-US" dirty="0"/>
              <a:t>1 </a:t>
            </a:r>
            <a:r>
              <a:rPr lang="en-US" dirty="0" err="1"/>
              <a:t>istri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7 </a:t>
            </a:r>
            <a:r>
              <a:rPr lang="en-US" dirty="0" err="1">
                <a:solidFill>
                  <a:srgbClr val="C00000"/>
                </a:solidFill>
              </a:rPr>
              <a:t>anak</a:t>
            </a:r>
            <a:r>
              <a:rPr lang="en-US" dirty="0"/>
              <a:t>, 3 </a:t>
            </a:r>
            <a:r>
              <a:rPr lang="en-US" dirty="0" err="1"/>
              <a:t>prt</a:t>
            </a:r>
            <a:r>
              <a:rPr lang="en-US" dirty="0"/>
              <a:t>,</a:t>
            </a:r>
            <a:r>
              <a:rPr lang="id-ID" dirty="0"/>
              <a:t> </a:t>
            </a:r>
            <a:r>
              <a:rPr lang="en-US" dirty="0"/>
              <a:t>1 </a:t>
            </a:r>
            <a:r>
              <a:rPr lang="en-US" dirty="0" err="1"/>
              <a:t>supir</a:t>
            </a:r>
            <a:endParaRPr lang="id-ID" dirty="0"/>
          </a:p>
          <a:p>
            <a:r>
              <a:rPr lang="en-US" dirty="0"/>
              <a:t>1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perpustakaan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id-ID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kamar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/>
              <a:t>tidur</a:t>
            </a:r>
            <a:endParaRPr lang="en-US" dirty="0"/>
          </a:p>
          <a:p>
            <a:r>
              <a:rPr lang="id-ID" dirty="0"/>
              <a:t>3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keluarga</a:t>
            </a:r>
            <a:endParaRPr lang="en-US" dirty="0"/>
          </a:p>
          <a:p>
            <a:r>
              <a:rPr lang="id-ID" dirty="0"/>
              <a:t>10</a:t>
            </a:r>
            <a:r>
              <a:rPr lang="en-US" dirty="0"/>
              <a:t> </a:t>
            </a:r>
            <a:r>
              <a:rPr lang="en-US" dirty="0" err="1"/>
              <a:t>kamar</a:t>
            </a:r>
            <a:r>
              <a:rPr lang="en-US" dirty="0"/>
              <a:t> mandi</a:t>
            </a:r>
          </a:p>
          <a:p>
            <a:r>
              <a:rPr lang="en-US" dirty="0"/>
              <a:t>1 </a:t>
            </a:r>
            <a:r>
              <a:rPr lang="en-US" dirty="0" err="1"/>
              <a:t>kolam</a:t>
            </a:r>
            <a:r>
              <a:rPr lang="en-US" dirty="0"/>
              <a:t> </a:t>
            </a:r>
            <a:r>
              <a:rPr lang="en-US" dirty="0" err="1"/>
              <a:t>renang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kolam</a:t>
            </a:r>
            <a:r>
              <a:rPr lang="en-US" dirty="0"/>
              <a:t> </a:t>
            </a:r>
            <a:r>
              <a:rPr lang="en-US" dirty="0" err="1"/>
              <a:t>ikan</a:t>
            </a:r>
            <a:endParaRPr lang="id-ID" dirty="0"/>
          </a:p>
          <a:p>
            <a:endParaRPr lang="id-ID" sz="3200" dirty="0"/>
          </a:p>
          <a:p>
            <a:pPr marL="0" indent="0">
              <a:buNone/>
            </a:pPr>
            <a:r>
              <a:rPr lang="id-ID" dirty="0"/>
              <a:t>Pengelolaan jadi </a:t>
            </a:r>
            <a:r>
              <a:rPr lang="id-ID" dirty="0">
                <a:solidFill>
                  <a:srgbClr val="00B050"/>
                </a:solidFill>
              </a:rPr>
              <a:t>Sulit</a:t>
            </a:r>
            <a:r>
              <a:rPr lang="id-ID" dirty="0"/>
              <a:t> dan </a:t>
            </a:r>
            <a:r>
              <a:rPr lang="id-ID" dirty="0">
                <a:solidFill>
                  <a:srgbClr val="00B050"/>
                </a:solidFill>
              </a:rPr>
              <a:t>Tidak Sederhana</a:t>
            </a:r>
            <a:endParaRPr lang="id-ID" dirty="0"/>
          </a:p>
          <a:p>
            <a:endParaRPr lang="id-ID" dirty="0"/>
          </a:p>
        </p:txBody>
      </p:sp>
      <p:pic>
        <p:nvPicPr>
          <p:cNvPr id="5" name="Content Placeholder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99"/>
          <a:stretch/>
        </p:blipFill>
        <p:spPr>
          <a:xfrm>
            <a:off x="3471435" y="2987176"/>
            <a:ext cx="5215365" cy="3148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B8964-B98F-44E9-BDCE-C6740A0A8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46E0E4-908A-4724-B308-E4F6AE4FA0DD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itchFamily="50" charset="-128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pitchFamily="50" charset="-128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87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653"/>
  <p:tag name="ISPRING_SLIDE_ID" val="{EBBCDBD0-C4AC-4C23-99D8-CA27CE9AE59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4.653"/>
  <p:tag name="ISPRING_SLIDE_ID" val="{EBBCDBD0-C4AC-4C23-99D8-CA27CE9AE59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7.915"/>
  <p:tag name="ISPRING_SLIDE_ID" val="{E8A8F17B-4C31-44A5-8027-0BAB8DB29659}"/>
</p:tagLst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 komputer</Template>
  <TotalTime>678</TotalTime>
  <Words>2830</Words>
  <Application>Microsoft Office PowerPoint</Application>
  <PresentationFormat>On-screen Show (4:3)</PresentationFormat>
  <Paragraphs>661</Paragraphs>
  <Slides>61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Merriweather</vt:lpstr>
      <vt:lpstr>Arial</vt:lpstr>
      <vt:lpstr>Calibri Light</vt:lpstr>
      <vt:lpstr>Arial</vt:lpstr>
      <vt:lpstr>Traditional Arabic</vt:lpstr>
      <vt:lpstr>Amatic SC</vt:lpstr>
      <vt:lpstr>Times New Roman</vt:lpstr>
      <vt:lpstr>Wingdings 2</vt:lpstr>
      <vt:lpstr>Wingdings</vt:lpstr>
      <vt:lpstr>Agency FB</vt:lpstr>
      <vt:lpstr>Constantia</vt:lpstr>
      <vt:lpstr>Tahoma</vt:lpstr>
      <vt:lpstr>Calibri</vt:lpstr>
      <vt:lpstr>Nathaniel template</vt:lpstr>
      <vt:lpstr>1_Office Theme</vt:lpstr>
      <vt:lpstr>Visio</vt:lpstr>
      <vt:lpstr>Image</vt:lpstr>
      <vt:lpstr>Arsitektur data Pertemuan 11 Jefree Fahana</vt:lpstr>
      <vt:lpstr>PowerPoint Presentation</vt:lpstr>
      <vt:lpstr>PowerPoint Presentation</vt:lpstr>
      <vt:lpstr>Kompetensi Dasar</vt:lpstr>
      <vt:lpstr>Materi</vt:lpstr>
      <vt:lpstr>1. Pengantar Enterprise     Architecture (EA)?</vt:lpstr>
      <vt:lpstr>1.1 Apa dan Mengapa EA?</vt:lpstr>
      <vt:lpstr>Rumah</vt:lpstr>
      <vt:lpstr>Rumah Tumbuh Membesar</vt:lpstr>
      <vt:lpstr>PowerPoint Presentation</vt:lpstr>
      <vt:lpstr>Harmonisasi Proses, Data, Infrastruktur</vt:lpstr>
      <vt:lpstr>Arsitektur Rumah</vt:lpstr>
      <vt:lpstr>Arsitektur Rumah</vt:lpstr>
      <vt:lpstr>PowerPoint Presentation</vt:lpstr>
      <vt:lpstr>PowerPoint Presentation</vt:lpstr>
      <vt:lpstr>Masalah di Intel</vt:lpstr>
      <vt:lpstr>Masalah di PT Pembangkitan Jawa-Bali</vt:lpstr>
      <vt:lpstr>Masalah di Dell</vt:lpstr>
      <vt:lpstr>Masalah di PT Pertamina EP</vt:lpstr>
      <vt:lpstr>Masalah di PT Federal International Finance</vt:lpstr>
      <vt:lpstr>PowerPoint Presentation</vt:lpstr>
      <vt:lpstr>Arsitektur Rumah vs Arsitektur Organisasi</vt:lpstr>
      <vt:lpstr>PowerPoint Presentation</vt:lpstr>
      <vt:lpstr>Arsitektur data</vt:lpstr>
      <vt:lpstr>Pendahuluan</vt:lpstr>
      <vt:lpstr>Pendahuluan (cont…)</vt:lpstr>
      <vt:lpstr>Pendahuluan (cont…)</vt:lpstr>
      <vt:lpstr>Istilah lain Arsitektur Data</vt:lpstr>
      <vt:lpstr>Simplified Systematic Methods</vt:lpstr>
      <vt:lpstr>PowerPoint Presentation</vt:lpstr>
      <vt:lpstr>Artifact Tahapan Data Architecture</vt:lpstr>
      <vt:lpstr>Data Principles</vt:lpstr>
      <vt:lpstr>PowerPoint Presentation</vt:lpstr>
      <vt:lpstr>Level 1: Conceptual Data Diagram</vt:lpstr>
      <vt:lpstr>Level 2: Akuisisi, Pembangunan dan Pengelolaan Aset (Logical Data Diagram)</vt:lpstr>
      <vt:lpstr>Level 3: Aset Produktif</vt:lpstr>
      <vt:lpstr>Level 4: Pelaksanaan Preventive Maintenance</vt:lpstr>
      <vt:lpstr>Level 5: Work Order (Physical Data Diagram)</vt:lpstr>
      <vt:lpstr>Level Model Data</vt:lpstr>
      <vt:lpstr>Metodologi Penyusunan Model Data</vt:lpstr>
      <vt:lpstr>Langkah untuk menyusun arsitektur data</vt:lpstr>
      <vt:lpstr>Daftar Entitas Data</vt:lpstr>
      <vt:lpstr>Keuntungan menggunakan Analisis Siklus Hidup SD</vt:lpstr>
      <vt:lpstr>Entity Relation Diagram </vt:lpstr>
      <vt:lpstr>Matrik Proses  vs  Entitas Data</vt:lpstr>
      <vt:lpstr>Pembuatan Matrik Proses Terhadap Entitas Data</vt:lpstr>
      <vt:lpstr>PowerPoint Presentation</vt:lpstr>
      <vt:lpstr>Rangkuman</vt:lpstr>
      <vt:lpstr>PowerPoint Presentation</vt:lpstr>
      <vt:lpstr>PowerPoint Presentation</vt:lpstr>
      <vt:lpstr>PowerPoint Presentation</vt:lpstr>
      <vt:lpstr>Thanks!</vt:lpstr>
      <vt:lpstr>PowerPoint Presentation</vt:lpstr>
      <vt:lpstr>Aktivitas Value Chain (Porter)</vt:lpstr>
      <vt:lpstr>Contoh Aktifitas Value Chain di STMIK DUTA Bangsa Surakarta</vt:lpstr>
      <vt:lpstr>Contoh Aktivitas Value Chain UNIKOM BANDUNG</vt:lpstr>
      <vt:lpstr>Contoh PROSES Bisnis dan Entitas Data</vt:lpstr>
      <vt:lpstr>Model Siklus Hidup Sumber daya: Aktivitas dan Jenis Data</vt:lpstr>
      <vt:lpstr>Contoh ERD Peminjaman</vt:lpstr>
      <vt:lpstr>ERD Peminjaman (Cont…)</vt:lpstr>
      <vt:lpstr>BIG CONCEPT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Arsitektur data</dc:title>
  <cp:lastModifiedBy>Jefree</cp:lastModifiedBy>
  <cp:revision>45</cp:revision>
  <dcterms:modified xsi:type="dcterms:W3CDTF">2022-12-20T10:18:29Z</dcterms:modified>
</cp:coreProperties>
</file>